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21" r:id="rId5"/>
    <p:sldId id="256" r:id="rId6"/>
    <p:sldId id="320" r:id="rId7"/>
    <p:sldId id="258" r:id="rId8"/>
    <p:sldId id="299" r:id="rId9"/>
    <p:sldId id="264" r:id="rId10"/>
    <p:sldId id="300" r:id="rId11"/>
    <p:sldId id="272" r:id="rId12"/>
    <p:sldId id="273" r:id="rId13"/>
    <p:sldId id="283" r:id="rId14"/>
    <p:sldId id="312" r:id="rId15"/>
    <p:sldId id="301" r:id="rId16"/>
    <p:sldId id="302" r:id="rId17"/>
    <p:sldId id="287" r:id="rId18"/>
    <p:sldId id="286" r:id="rId19"/>
    <p:sldId id="313" r:id="rId20"/>
    <p:sldId id="314" r:id="rId21"/>
    <p:sldId id="315" r:id="rId22"/>
    <p:sldId id="325" r:id="rId23"/>
    <p:sldId id="310" r:id="rId24"/>
    <p:sldId id="311" r:id="rId25"/>
    <p:sldId id="305" r:id="rId26"/>
    <p:sldId id="326" r:id="rId27"/>
    <p:sldId id="316" r:id="rId28"/>
    <p:sldId id="317" r:id="rId29"/>
    <p:sldId id="327" r:id="rId30"/>
    <p:sldId id="322" r:id="rId31"/>
    <p:sldId id="323" r:id="rId32"/>
    <p:sldId id="295" r:id="rId33"/>
    <p:sldId id="266" r:id="rId34"/>
    <p:sldId id="259" r:id="rId35"/>
    <p:sldId id="319"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AB3F"/>
    <a:srgbClr val="13204B"/>
    <a:srgbClr val="4F81BD"/>
    <a:srgbClr val="87A0BD"/>
    <a:srgbClr val="17285D"/>
    <a:srgbClr val="9CB844"/>
    <a:srgbClr val="B0C97C"/>
    <a:srgbClr val="71BED2"/>
    <a:srgbClr val="749CCB"/>
    <a:srgbClr val="86D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18" autoAdjust="0"/>
    <p:restoredTop sz="94694" autoAdjust="0"/>
  </p:normalViewPr>
  <p:slideViewPr>
    <p:cSldViewPr snapToGrid="0">
      <p:cViewPr varScale="1">
        <p:scale>
          <a:sx n="96" d="100"/>
          <a:sy n="96" d="100"/>
        </p:scale>
        <p:origin x="780" y="56"/>
      </p:cViewPr>
      <p:guideLst/>
    </p:cSldViewPr>
  </p:slideViewPr>
  <p:notesTextViewPr>
    <p:cViewPr>
      <p:scale>
        <a:sx n="1" d="1"/>
        <a:sy n="1" d="1"/>
      </p:scale>
      <p:origin x="0" y="0"/>
    </p:cViewPr>
  </p:notesTextViewPr>
  <p:notesViewPr>
    <p:cSldViewPr snapToGrid="0">
      <p:cViewPr varScale="1">
        <p:scale>
          <a:sx n="64" d="100"/>
          <a:sy n="64" d="100"/>
        </p:scale>
        <p:origin x="2263"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Ashworth" userId="6ee35e5c-f2f9-4668-b0c4-20b8c5104307" providerId="ADAL" clId="{30CC599F-5E15-4E51-87D7-9B0AB0E6504D}"/>
    <pc:docChg chg="undo custSel addSld delSld modSld sldOrd modNotesMaster modHandout">
      <pc:chgData name="Tiffany Ashworth" userId="6ee35e5c-f2f9-4668-b0c4-20b8c5104307" providerId="ADAL" clId="{30CC599F-5E15-4E51-87D7-9B0AB0E6504D}" dt="2023-12-08T02:36:24.905" v="3931" actId="27636"/>
      <pc:docMkLst>
        <pc:docMk/>
      </pc:docMkLst>
      <pc:sldChg chg="modSp modNotesTx">
        <pc:chgData name="Tiffany Ashworth" userId="6ee35e5c-f2f9-4668-b0c4-20b8c5104307" providerId="ADAL" clId="{30CC599F-5E15-4E51-87D7-9B0AB0E6504D}" dt="2023-12-04T18:49:00.761" v="3897" actId="2"/>
        <pc:sldMkLst>
          <pc:docMk/>
          <pc:sldMk cId="4243735317" sldId="256"/>
        </pc:sldMkLst>
        <pc:spChg chg="mod">
          <ac:chgData name="Tiffany Ashworth" userId="6ee35e5c-f2f9-4668-b0c4-20b8c5104307" providerId="ADAL" clId="{30CC599F-5E15-4E51-87D7-9B0AB0E6504D}" dt="2023-12-04T18:49:00.761" v="3897" actId="2"/>
          <ac:spMkLst>
            <pc:docMk/>
            <pc:sldMk cId="4243735317" sldId="256"/>
            <ac:spMk id="2" creationId="{C95C7BE7-F4B7-43C2-91DA-BE76A67CC257}"/>
          </ac:spMkLst>
        </pc:spChg>
      </pc:sldChg>
      <pc:sldChg chg="modSp">
        <pc:chgData name="Tiffany Ashworth" userId="6ee35e5c-f2f9-4668-b0c4-20b8c5104307" providerId="ADAL" clId="{30CC599F-5E15-4E51-87D7-9B0AB0E6504D}" dt="2023-12-08T02:36:24.905" v="3931" actId="27636"/>
        <pc:sldMkLst>
          <pc:docMk/>
          <pc:sldMk cId="6211089" sldId="266"/>
        </pc:sldMkLst>
        <pc:spChg chg="mod">
          <ac:chgData name="Tiffany Ashworth" userId="6ee35e5c-f2f9-4668-b0c4-20b8c5104307" providerId="ADAL" clId="{30CC599F-5E15-4E51-87D7-9B0AB0E6504D}" dt="2023-12-08T02:36:24.905" v="3931" actId="27636"/>
          <ac:spMkLst>
            <pc:docMk/>
            <pc:sldMk cId="6211089" sldId="266"/>
            <ac:spMk id="3" creationId="{FDFCA274-B337-89F6-79E8-4986C350F022}"/>
          </ac:spMkLst>
        </pc:spChg>
      </pc:sldChg>
      <pc:sldChg chg="modSp modNotesTx">
        <pc:chgData name="Tiffany Ashworth" userId="6ee35e5c-f2f9-4668-b0c4-20b8c5104307" providerId="ADAL" clId="{30CC599F-5E15-4E51-87D7-9B0AB0E6504D}" dt="2023-12-04T19:57:18.421" v="3928" actId="20577"/>
        <pc:sldMkLst>
          <pc:docMk/>
          <pc:sldMk cId="166129484" sldId="283"/>
        </pc:sldMkLst>
        <pc:spChg chg="mod">
          <ac:chgData name="Tiffany Ashworth" userId="6ee35e5c-f2f9-4668-b0c4-20b8c5104307" providerId="ADAL" clId="{30CC599F-5E15-4E51-87D7-9B0AB0E6504D}" dt="2023-12-03T17:17:49.211" v="231" actId="20577"/>
          <ac:spMkLst>
            <pc:docMk/>
            <pc:sldMk cId="166129484" sldId="283"/>
            <ac:spMk id="2" creationId="{ADE4F565-7749-45C5-BC76-2FFB8EF1635B}"/>
          </ac:spMkLst>
        </pc:spChg>
        <pc:spChg chg="mod">
          <ac:chgData name="Tiffany Ashworth" userId="6ee35e5c-f2f9-4668-b0c4-20b8c5104307" providerId="ADAL" clId="{30CC599F-5E15-4E51-87D7-9B0AB0E6504D}" dt="2023-12-04T03:32:25.938" v="3121" actId="20577"/>
          <ac:spMkLst>
            <pc:docMk/>
            <pc:sldMk cId="166129484" sldId="283"/>
            <ac:spMk id="3" creationId="{3BB9A81E-770E-43DC-8751-B44175D93516}"/>
          </ac:spMkLst>
        </pc:spChg>
      </pc:sldChg>
      <pc:sldChg chg="modSp">
        <pc:chgData name="Tiffany Ashworth" userId="6ee35e5c-f2f9-4668-b0c4-20b8c5104307" providerId="ADAL" clId="{30CC599F-5E15-4E51-87D7-9B0AB0E6504D}" dt="2023-12-04T03:24:50.328" v="3057" actId="1076"/>
        <pc:sldMkLst>
          <pc:docMk/>
          <pc:sldMk cId="3834355640" sldId="287"/>
        </pc:sldMkLst>
        <pc:spChg chg="mod">
          <ac:chgData name="Tiffany Ashworth" userId="6ee35e5c-f2f9-4668-b0c4-20b8c5104307" providerId="ADAL" clId="{30CC599F-5E15-4E51-87D7-9B0AB0E6504D}" dt="2023-12-04T03:24:50.328" v="3057" actId="1076"/>
          <ac:spMkLst>
            <pc:docMk/>
            <pc:sldMk cId="3834355640" sldId="287"/>
            <ac:spMk id="2" creationId="{33A1DC04-E28D-4621-8308-D22C61F7B36D}"/>
          </ac:spMkLst>
        </pc:spChg>
      </pc:sldChg>
      <pc:sldChg chg="modSp">
        <pc:chgData name="Tiffany Ashworth" userId="6ee35e5c-f2f9-4668-b0c4-20b8c5104307" providerId="ADAL" clId="{30CC599F-5E15-4E51-87D7-9B0AB0E6504D}" dt="2023-12-04T18:46:52.119" v="3894" actId="20577"/>
        <pc:sldMkLst>
          <pc:docMk/>
          <pc:sldMk cId="1287024412" sldId="299"/>
        </pc:sldMkLst>
        <pc:spChg chg="mod">
          <ac:chgData name="Tiffany Ashworth" userId="6ee35e5c-f2f9-4668-b0c4-20b8c5104307" providerId="ADAL" clId="{30CC599F-5E15-4E51-87D7-9B0AB0E6504D}" dt="2023-12-04T18:46:52.119" v="3894" actId="20577"/>
          <ac:spMkLst>
            <pc:docMk/>
            <pc:sldMk cId="1287024412" sldId="299"/>
            <ac:spMk id="3" creationId="{750587D2-B257-FD2C-45BB-1C71E623EA5B}"/>
          </ac:spMkLst>
        </pc:spChg>
      </pc:sldChg>
      <pc:sldChg chg="addSp delSp modSp">
        <pc:chgData name="Tiffany Ashworth" userId="6ee35e5c-f2f9-4668-b0c4-20b8c5104307" providerId="ADAL" clId="{30CC599F-5E15-4E51-87D7-9B0AB0E6504D}" dt="2023-12-03T18:41:13.295" v="2108" actId="255"/>
        <pc:sldMkLst>
          <pc:docMk/>
          <pc:sldMk cId="185437142" sldId="305"/>
        </pc:sldMkLst>
        <pc:spChg chg="del">
          <ac:chgData name="Tiffany Ashworth" userId="6ee35e5c-f2f9-4668-b0c4-20b8c5104307" providerId="ADAL" clId="{30CC599F-5E15-4E51-87D7-9B0AB0E6504D}" dt="2023-12-03T18:25:11.573" v="1537" actId="478"/>
          <ac:spMkLst>
            <pc:docMk/>
            <pc:sldMk cId="185437142" sldId="305"/>
            <ac:spMk id="5" creationId="{7ADC6106-3CB4-4F58-92F0-7A1ECBEE974C}"/>
          </ac:spMkLst>
        </pc:spChg>
        <pc:spChg chg="add mod">
          <ac:chgData name="Tiffany Ashworth" userId="6ee35e5c-f2f9-4668-b0c4-20b8c5104307" providerId="ADAL" clId="{30CC599F-5E15-4E51-87D7-9B0AB0E6504D}" dt="2023-12-03T18:40:07.151" v="2056" actId="255"/>
          <ac:spMkLst>
            <pc:docMk/>
            <pc:sldMk cId="185437142" sldId="305"/>
            <ac:spMk id="6" creationId="{D69DC6B0-DCED-4DC5-9925-CC6BF4EAD30A}"/>
          </ac:spMkLst>
        </pc:spChg>
        <pc:spChg chg="add mod">
          <ac:chgData name="Tiffany Ashworth" userId="6ee35e5c-f2f9-4668-b0c4-20b8c5104307" providerId="ADAL" clId="{30CC599F-5E15-4E51-87D7-9B0AB0E6504D}" dt="2023-12-03T18:41:13.295" v="2108" actId="255"/>
          <ac:spMkLst>
            <pc:docMk/>
            <pc:sldMk cId="185437142" sldId="305"/>
            <ac:spMk id="7" creationId="{E766EE63-F5E4-4E6F-8330-A6FFEB8D81A4}"/>
          </ac:spMkLst>
        </pc:spChg>
        <pc:spChg chg="del">
          <ac:chgData name="Tiffany Ashworth" userId="6ee35e5c-f2f9-4668-b0c4-20b8c5104307" providerId="ADAL" clId="{30CC599F-5E15-4E51-87D7-9B0AB0E6504D}" dt="2023-12-03T18:25:55.789" v="1539"/>
          <ac:spMkLst>
            <pc:docMk/>
            <pc:sldMk cId="185437142" sldId="305"/>
            <ac:spMk id="9" creationId="{129BF192-560A-491A-8BD1-93316AAAC710}"/>
          </ac:spMkLst>
        </pc:spChg>
        <pc:spChg chg="del">
          <ac:chgData name="Tiffany Ashworth" userId="6ee35e5c-f2f9-4668-b0c4-20b8c5104307" providerId="ADAL" clId="{30CC599F-5E15-4E51-87D7-9B0AB0E6504D}" dt="2023-12-03T18:25:55.789" v="1539"/>
          <ac:spMkLst>
            <pc:docMk/>
            <pc:sldMk cId="185437142" sldId="305"/>
            <ac:spMk id="10" creationId="{795D9B17-17F5-4360-A51D-FC9136B7D34A}"/>
          </ac:spMkLst>
        </pc:spChg>
        <pc:picChg chg="mod">
          <ac:chgData name="Tiffany Ashworth" userId="6ee35e5c-f2f9-4668-b0c4-20b8c5104307" providerId="ADAL" clId="{30CC599F-5E15-4E51-87D7-9B0AB0E6504D}" dt="2023-12-03T18:39:40.453" v="2052" actId="1076"/>
          <ac:picMkLst>
            <pc:docMk/>
            <pc:sldMk cId="185437142" sldId="305"/>
            <ac:picMk id="4" creationId="{B8CF149D-BA1E-4CDC-9578-09722C82EAF8}"/>
          </ac:picMkLst>
        </pc:picChg>
        <pc:picChg chg="add mod">
          <ac:chgData name="Tiffany Ashworth" userId="6ee35e5c-f2f9-4668-b0c4-20b8c5104307" providerId="ADAL" clId="{30CC599F-5E15-4E51-87D7-9B0AB0E6504D}" dt="2023-12-03T18:38:59.271" v="2048" actId="1035"/>
          <ac:picMkLst>
            <pc:docMk/>
            <pc:sldMk cId="185437142" sldId="305"/>
            <ac:picMk id="8" creationId="{37D54DF1-29C3-41C5-87FB-FE38C6E9B050}"/>
          </ac:picMkLst>
        </pc:picChg>
        <pc:picChg chg="del">
          <ac:chgData name="Tiffany Ashworth" userId="6ee35e5c-f2f9-4668-b0c4-20b8c5104307" providerId="ADAL" clId="{30CC599F-5E15-4E51-87D7-9B0AB0E6504D}" dt="2023-12-03T18:25:55.789" v="1539"/>
          <ac:picMkLst>
            <pc:docMk/>
            <pc:sldMk cId="185437142" sldId="305"/>
            <ac:picMk id="11" creationId="{4AD13293-AF1B-4F3B-B478-FB6FF5A8330D}"/>
          </ac:picMkLst>
        </pc:picChg>
        <pc:picChg chg="add mod">
          <ac:chgData name="Tiffany Ashworth" userId="6ee35e5c-f2f9-4668-b0c4-20b8c5104307" providerId="ADAL" clId="{30CC599F-5E15-4E51-87D7-9B0AB0E6504D}" dt="2023-12-03T18:35:02.736" v="1852" actId="1076"/>
          <ac:picMkLst>
            <pc:docMk/>
            <pc:sldMk cId="185437142" sldId="305"/>
            <ac:picMk id="12" creationId="{38A12A53-D402-4B05-9EB4-1BCC22F15DC7}"/>
          </ac:picMkLst>
        </pc:picChg>
      </pc:sldChg>
      <pc:sldChg chg="addSp modSp">
        <pc:chgData name="Tiffany Ashworth" userId="6ee35e5c-f2f9-4668-b0c4-20b8c5104307" providerId="ADAL" clId="{30CC599F-5E15-4E51-87D7-9B0AB0E6504D}" dt="2023-12-03T18:35:23.638" v="1855" actId="14100"/>
        <pc:sldMkLst>
          <pc:docMk/>
          <pc:sldMk cId="1611682613" sldId="310"/>
        </pc:sldMkLst>
        <pc:spChg chg="mod">
          <ac:chgData name="Tiffany Ashworth" userId="6ee35e5c-f2f9-4668-b0c4-20b8c5104307" providerId="ADAL" clId="{30CC599F-5E15-4E51-87D7-9B0AB0E6504D}" dt="2023-12-03T18:21:36.984" v="1524" actId="113"/>
          <ac:spMkLst>
            <pc:docMk/>
            <pc:sldMk cId="1611682613" sldId="310"/>
            <ac:spMk id="5" creationId="{19DEAF18-1F31-4733-A8EB-674B95DEB4DE}"/>
          </ac:spMkLst>
        </pc:spChg>
        <pc:spChg chg="add mod">
          <ac:chgData name="Tiffany Ashworth" userId="6ee35e5c-f2f9-4668-b0c4-20b8c5104307" providerId="ADAL" clId="{30CC599F-5E15-4E51-87D7-9B0AB0E6504D}" dt="2023-12-03T18:35:23.638" v="1855" actId="14100"/>
          <ac:spMkLst>
            <pc:docMk/>
            <pc:sldMk cId="1611682613" sldId="310"/>
            <ac:spMk id="6" creationId="{FAF8D204-17B8-49A2-81AE-B1B491A491BD}"/>
          </ac:spMkLst>
        </pc:spChg>
        <pc:spChg chg="add mod">
          <ac:chgData name="Tiffany Ashworth" userId="6ee35e5c-f2f9-4668-b0c4-20b8c5104307" providerId="ADAL" clId="{30CC599F-5E15-4E51-87D7-9B0AB0E6504D}" dt="2023-12-03T18:35:17.520" v="1854" actId="1076"/>
          <ac:spMkLst>
            <pc:docMk/>
            <pc:sldMk cId="1611682613" sldId="310"/>
            <ac:spMk id="7" creationId="{B87FC0EB-6254-431C-A212-69DE8AA2410C}"/>
          </ac:spMkLst>
        </pc:spChg>
        <pc:picChg chg="add mod">
          <ac:chgData name="Tiffany Ashworth" userId="6ee35e5c-f2f9-4668-b0c4-20b8c5104307" providerId="ADAL" clId="{30CC599F-5E15-4E51-87D7-9B0AB0E6504D}" dt="2023-12-03T18:24:03.156" v="1531" actId="1076"/>
          <ac:picMkLst>
            <pc:docMk/>
            <pc:sldMk cId="1611682613" sldId="310"/>
            <ac:picMk id="3" creationId="{F3EDE05A-D24A-4481-B42E-911A41FAE1F7}"/>
          </ac:picMkLst>
        </pc:picChg>
      </pc:sldChg>
      <pc:sldChg chg="addSp delSp">
        <pc:chgData name="Tiffany Ashworth" userId="6ee35e5c-f2f9-4668-b0c4-20b8c5104307" providerId="ADAL" clId="{30CC599F-5E15-4E51-87D7-9B0AB0E6504D}" dt="2023-12-04T18:47:48.933" v="3896"/>
        <pc:sldMkLst>
          <pc:docMk/>
          <pc:sldMk cId="853444834" sldId="311"/>
        </pc:sldMkLst>
        <pc:spChg chg="del">
          <ac:chgData name="Tiffany Ashworth" userId="6ee35e5c-f2f9-4668-b0c4-20b8c5104307" providerId="ADAL" clId="{30CC599F-5E15-4E51-87D7-9B0AB0E6504D}" dt="2023-12-03T18:24:53.693" v="1535" actId="478"/>
          <ac:spMkLst>
            <pc:docMk/>
            <pc:sldMk cId="853444834" sldId="311"/>
            <ac:spMk id="5" creationId="{BAAAE4A9-BBD4-470F-89BB-C92379DEC1AB}"/>
          </ac:spMkLst>
        </pc:spChg>
        <pc:spChg chg="add">
          <ac:chgData name="Tiffany Ashworth" userId="6ee35e5c-f2f9-4668-b0c4-20b8c5104307" providerId="ADAL" clId="{30CC599F-5E15-4E51-87D7-9B0AB0E6504D}" dt="2023-12-03T18:25:07.184" v="1536"/>
          <ac:spMkLst>
            <pc:docMk/>
            <pc:sldMk cId="853444834" sldId="311"/>
            <ac:spMk id="6" creationId="{B815441B-E2BF-42BC-9143-8C05855C9526}"/>
          </ac:spMkLst>
        </pc:spChg>
        <pc:spChg chg="add">
          <ac:chgData name="Tiffany Ashworth" userId="6ee35e5c-f2f9-4668-b0c4-20b8c5104307" providerId="ADAL" clId="{30CC599F-5E15-4E51-87D7-9B0AB0E6504D}" dt="2023-12-03T18:25:07.184" v="1536"/>
          <ac:spMkLst>
            <pc:docMk/>
            <pc:sldMk cId="853444834" sldId="311"/>
            <ac:spMk id="7" creationId="{BE66E139-8ADB-443C-AB87-78914FF28682}"/>
          </ac:spMkLst>
        </pc:spChg>
        <pc:picChg chg="add">
          <ac:chgData name="Tiffany Ashworth" userId="6ee35e5c-f2f9-4668-b0c4-20b8c5104307" providerId="ADAL" clId="{30CC599F-5E15-4E51-87D7-9B0AB0E6504D}" dt="2023-12-03T18:25:07.184" v="1536"/>
          <ac:picMkLst>
            <pc:docMk/>
            <pc:sldMk cId="853444834" sldId="311"/>
            <ac:picMk id="8" creationId="{75EAFFCB-15E7-42B6-AB3E-145AAB43E237}"/>
          </ac:picMkLst>
        </pc:picChg>
        <pc:picChg chg="add">
          <ac:chgData name="Tiffany Ashworth" userId="6ee35e5c-f2f9-4668-b0c4-20b8c5104307" providerId="ADAL" clId="{30CC599F-5E15-4E51-87D7-9B0AB0E6504D}" dt="2023-12-04T18:47:48.933" v="3896"/>
          <ac:picMkLst>
            <pc:docMk/>
            <pc:sldMk cId="853444834" sldId="311"/>
            <ac:picMk id="9" creationId="{5839A657-A1F1-42BF-A268-BDBAC6D26B66}"/>
          </ac:picMkLst>
        </pc:picChg>
      </pc:sldChg>
      <pc:sldChg chg="modSp modNotesTx">
        <pc:chgData name="Tiffany Ashworth" userId="6ee35e5c-f2f9-4668-b0c4-20b8c5104307" providerId="ADAL" clId="{30CC599F-5E15-4E51-87D7-9B0AB0E6504D}" dt="2023-12-04T19:57:27.199" v="3929" actId="20577"/>
        <pc:sldMkLst>
          <pc:docMk/>
          <pc:sldMk cId="160453616" sldId="312"/>
        </pc:sldMkLst>
        <pc:spChg chg="mod">
          <ac:chgData name="Tiffany Ashworth" userId="6ee35e5c-f2f9-4668-b0c4-20b8c5104307" providerId="ADAL" clId="{30CC599F-5E15-4E51-87D7-9B0AB0E6504D}" dt="2023-12-03T17:17:57.734" v="251" actId="20577"/>
          <ac:spMkLst>
            <pc:docMk/>
            <pc:sldMk cId="160453616" sldId="312"/>
            <ac:spMk id="2" creationId="{ADE4F565-7749-45C5-BC76-2FFB8EF1635B}"/>
          </ac:spMkLst>
        </pc:spChg>
        <pc:spChg chg="mod">
          <ac:chgData name="Tiffany Ashworth" userId="6ee35e5c-f2f9-4668-b0c4-20b8c5104307" providerId="ADAL" clId="{30CC599F-5E15-4E51-87D7-9B0AB0E6504D}" dt="2023-12-04T18:47:09.061" v="3895" actId="6549"/>
          <ac:spMkLst>
            <pc:docMk/>
            <pc:sldMk cId="160453616" sldId="312"/>
            <ac:spMk id="3" creationId="{3BB9A81E-770E-43DC-8751-B44175D93516}"/>
          </ac:spMkLst>
        </pc:spChg>
      </pc:sldChg>
      <pc:sldChg chg="ord">
        <pc:chgData name="Tiffany Ashworth" userId="6ee35e5c-f2f9-4668-b0c4-20b8c5104307" providerId="ADAL" clId="{30CC599F-5E15-4E51-87D7-9B0AB0E6504D}" dt="2023-12-03T18:54:08.434" v="2260"/>
        <pc:sldMkLst>
          <pc:docMk/>
          <pc:sldMk cId="73761487" sldId="316"/>
        </pc:sldMkLst>
      </pc:sldChg>
      <pc:sldChg chg="modSp ord">
        <pc:chgData name="Tiffany Ashworth" userId="6ee35e5c-f2f9-4668-b0c4-20b8c5104307" providerId="ADAL" clId="{30CC599F-5E15-4E51-87D7-9B0AB0E6504D}" dt="2023-12-03T19:13:33.832" v="2619" actId="122"/>
        <pc:sldMkLst>
          <pc:docMk/>
          <pc:sldMk cId="3873203374" sldId="317"/>
        </pc:sldMkLst>
        <pc:spChg chg="mod">
          <ac:chgData name="Tiffany Ashworth" userId="6ee35e5c-f2f9-4668-b0c4-20b8c5104307" providerId="ADAL" clId="{30CC599F-5E15-4E51-87D7-9B0AB0E6504D}" dt="2023-12-03T19:13:11.285" v="2600" actId="20577"/>
          <ac:spMkLst>
            <pc:docMk/>
            <pc:sldMk cId="3873203374" sldId="317"/>
            <ac:spMk id="2" creationId="{B4335716-9422-48C8-AFAA-EC1F5B459555}"/>
          </ac:spMkLst>
        </pc:spChg>
        <pc:spChg chg="mod">
          <ac:chgData name="Tiffany Ashworth" userId="6ee35e5c-f2f9-4668-b0c4-20b8c5104307" providerId="ADAL" clId="{30CC599F-5E15-4E51-87D7-9B0AB0E6504D}" dt="2023-12-03T19:07:14.784" v="2409" actId="1076"/>
          <ac:spMkLst>
            <pc:docMk/>
            <pc:sldMk cId="3873203374" sldId="317"/>
            <ac:spMk id="6" creationId="{F8282704-5CA7-4C89-B3A0-4C43EFF5069A}"/>
          </ac:spMkLst>
        </pc:spChg>
        <pc:spChg chg="mod">
          <ac:chgData name="Tiffany Ashworth" userId="6ee35e5c-f2f9-4668-b0c4-20b8c5104307" providerId="ADAL" clId="{30CC599F-5E15-4E51-87D7-9B0AB0E6504D}" dt="2023-12-03T19:03:47.303" v="2377" actId="207"/>
          <ac:spMkLst>
            <pc:docMk/>
            <pc:sldMk cId="3873203374" sldId="317"/>
            <ac:spMk id="7" creationId="{015AAA07-F6E7-444E-A12B-E93882F80C1D}"/>
          </ac:spMkLst>
        </pc:spChg>
        <pc:graphicFrameChg chg="modGraphic">
          <ac:chgData name="Tiffany Ashworth" userId="6ee35e5c-f2f9-4668-b0c4-20b8c5104307" providerId="ADAL" clId="{30CC599F-5E15-4E51-87D7-9B0AB0E6504D}" dt="2023-12-03T19:13:33.832" v="2619" actId="122"/>
          <ac:graphicFrameMkLst>
            <pc:docMk/>
            <pc:sldMk cId="3873203374" sldId="317"/>
            <ac:graphicFrameMk id="4" creationId="{90F0D675-5FC9-4266-859A-35B00724BCA4}"/>
          </ac:graphicFrameMkLst>
        </pc:graphicFrameChg>
      </pc:sldChg>
      <pc:sldChg chg="modSp ord">
        <pc:chgData name="Tiffany Ashworth" userId="6ee35e5c-f2f9-4668-b0c4-20b8c5104307" providerId="ADAL" clId="{30CC599F-5E15-4E51-87D7-9B0AB0E6504D}" dt="2023-12-03T18:41:30.769" v="2109"/>
        <pc:sldMkLst>
          <pc:docMk/>
          <pc:sldMk cId="2752719853" sldId="319"/>
        </pc:sldMkLst>
        <pc:spChg chg="mod">
          <ac:chgData name="Tiffany Ashworth" userId="6ee35e5c-f2f9-4668-b0c4-20b8c5104307" providerId="ADAL" clId="{30CC599F-5E15-4E51-87D7-9B0AB0E6504D}" dt="2023-12-03T18:05:29.006" v="593" actId="6549"/>
          <ac:spMkLst>
            <pc:docMk/>
            <pc:sldMk cId="2752719853" sldId="319"/>
            <ac:spMk id="2" creationId="{C924270A-83F8-4847-B3B2-FD98C49C9D2E}"/>
          </ac:spMkLst>
        </pc:spChg>
      </pc:sldChg>
      <pc:sldChg chg="modSp add modNotesTx">
        <pc:chgData name="Tiffany Ashworth" userId="6ee35e5c-f2f9-4668-b0c4-20b8c5104307" providerId="ADAL" clId="{30CC599F-5E15-4E51-87D7-9B0AB0E6504D}" dt="2023-12-04T03:54:35.117" v="3779" actId="20577"/>
        <pc:sldMkLst>
          <pc:docMk/>
          <pc:sldMk cId="3046981968" sldId="320"/>
        </pc:sldMkLst>
        <pc:spChg chg="mod">
          <ac:chgData name="Tiffany Ashworth" userId="6ee35e5c-f2f9-4668-b0c4-20b8c5104307" providerId="ADAL" clId="{30CC599F-5E15-4E51-87D7-9B0AB0E6504D}" dt="2023-12-03T16:27:35.805" v="214" actId="1076"/>
          <ac:spMkLst>
            <pc:docMk/>
            <pc:sldMk cId="3046981968" sldId="320"/>
            <ac:spMk id="2" creationId="{EC1C44CC-D012-4988-977B-9125FF718FB0}"/>
          </ac:spMkLst>
        </pc:spChg>
      </pc:sldChg>
      <pc:sldChg chg="add modNotesTx">
        <pc:chgData name="Tiffany Ashworth" userId="6ee35e5c-f2f9-4668-b0c4-20b8c5104307" providerId="ADAL" clId="{30CC599F-5E15-4E51-87D7-9B0AB0E6504D}" dt="2023-12-04T03:52:30.480" v="3659" actId="20577"/>
        <pc:sldMkLst>
          <pc:docMk/>
          <pc:sldMk cId="1931697602" sldId="321"/>
        </pc:sldMkLst>
      </pc:sldChg>
      <pc:sldChg chg="addSp delSp modSp add ord">
        <pc:chgData name="Tiffany Ashworth" userId="6ee35e5c-f2f9-4668-b0c4-20b8c5104307" providerId="ADAL" clId="{30CC599F-5E15-4E51-87D7-9B0AB0E6504D}" dt="2023-12-03T18:54:08.434" v="2260"/>
        <pc:sldMkLst>
          <pc:docMk/>
          <pc:sldMk cId="2740057042" sldId="322"/>
        </pc:sldMkLst>
        <pc:spChg chg="mod">
          <ac:chgData name="Tiffany Ashworth" userId="6ee35e5c-f2f9-4668-b0c4-20b8c5104307" providerId="ADAL" clId="{30CC599F-5E15-4E51-87D7-9B0AB0E6504D}" dt="2023-12-03T17:22:33.717" v="288" actId="20577"/>
          <ac:spMkLst>
            <pc:docMk/>
            <pc:sldMk cId="2740057042" sldId="322"/>
            <ac:spMk id="2" creationId="{92EE8FAE-249F-425B-8466-4BC69FA20EC9}"/>
          </ac:spMkLst>
        </pc:spChg>
        <pc:spChg chg="del">
          <ac:chgData name="Tiffany Ashworth" userId="6ee35e5c-f2f9-4668-b0c4-20b8c5104307" providerId="ADAL" clId="{30CC599F-5E15-4E51-87D7-9B0AB0E6504D}" dt="2023-12-03T17:27:41.828" v="289"/>
          <ac:spMkLst>
            <pc:docMk/>
            <pc:sldMk cId="2740057042" sldId="322"/>
            <ac:spMk id="3" creationId="{04D6826F-BF9E-4E95-AC38-992284095A95}"/>
          </ac:spMkLst>
        </pc:spChg>
        <pc:spChg chg="add mod">
          <ac:chgData name="Tiffany Ashworth" userId="6ee35e5c-f2f9-4668-b0c4-20b8c5104307" providerId="ADAL" clId="{30CC599F-5E15-4E51-87D7-9B0AB0E6504D}" dt="2023-12-03T17:40:08.859" v="531" actId="20577"/>
          <ac:spMkLst>
            <pc:docMk/>
            <pc:sldMk cId="2740057042" sldId="322"/>
            <ac:spMk id="5" creationId="{459E72B1-B923-4624-AE2A-105BADE53F0A}"/>
          </ac:spMkLst>
        </pc:spChg>
        <pc:spChg chg="add del mod">
          <ac:chgData name="Tiffany Ashworth" userId="6ee35e5c-f2f9-4668-b0c4-20b8c5104307" providerId="ADAL" clId="{30CC599F-5E15-4E51-87D7-9B0AB0E6504D}" dt="2023-12-03T17:32:39.848" v="466"/>
          <ac:spMkLst>
            <pc:docMk/>
            <pc:sldMk cId="2740057042" sldId="322"/>
            <ac:spMk id="6" creationId="{3DCDDC9D-962C-46BA-9983-62F6247FE7DD}"/>
          </ac:spMkLst>
        </pc:spChg>
        <pc:picChg chg="add mod">
          <ac:chgData name="Tiffany Ashworth" userId="6ee35e5c-f2f9-4668-b0c4-20b8c5104307" providerId="ADAL" clId="{30CC599F-5E15-4E51-87D7-9B0AB0E6504D}" dt="2023-12-03T17:33:47.556" v="474" actId="14100"/>
          <ac:picMkLst>
            <pc:docMk/>
            <pc:sldMk cId="2740057042" sldId="322"/>
            <ac:picMk id="4" creationId="{34E63706-09D1-442D-B6FD-A8BB7AA4ED67}"/>
          </ac:picMkLst>
        </pc:picChg>
      </pc:sldChg>
      <pc:sldChg chg="addSp delSp modSp add ord">
        <pc:chgData name="Tiffany Ashworth" userId="6ee35e5c-f2f9-4668-b0c4-20b8c5104307" providerId="ADAL" clId="{30CC599F-5E15-4E51-87D7-9B0AB0E6504D}" dt="2023-12-03T18:54:08.434" v="2260"/>
        <pc:sldMkLst>
          <pc:docMk/>
          <pc:sldMk cId="529254869" sldId="323"/>
        </pc:sldMkLst>
        <pc:spChg chg="mod">
          <ac:chgData name="Tiffany Ashworth" userId="6ee35e5c-f2f9-4668-b0c4-20b8c5104307" providerId="ADAL" clId="{30CC599F-5E15-4E51-87D7-9B0AB0E6504D}" dt="2023-12-03T17:29:04.984" v="330" actId="20577"/>
          <ac:spMkLst>
            <pc:docMk/>
            <pc:sldMk cId="529254869" sldId="323"/>
            <ac:spMk id="2" creationId="{E4DB58AA-3508-42EC-B6A7-D095D484F2FE}"/>
          </ac:spMkLst>
        </pc:spChg>
        <pc:spChg chg="del">
          <ac:chgData name="Tiffany Ashworth" userId="6ee35e5c-f2f9-4668-b0c4-20b8c5104307" providerId="ADAL" clId="{30CC599F-5E15-4E51-87D7-9B0AB0E6504D}" dt="2023-12-03T17:28:43.054" v="294"/>
          <ac:spMkLst>
            <pc:docMk/>
            <pc:sldMk cId="529254869" sldId="323"/>
            <ac:spMk id="3" creationId="{522B1103-737B-41DA-AB14-BFD83D516925}"/>
          </ac:spMkLst>
        </pc:spChg>
        <pc:spChg chg="add mod">
          <ac:chgData name="Tiffany Ashworth" userId="6ee35e5c-f2f9-4668-b0c4-20b8c5104307" providerId="ADAL" clId="{30CC599F-5E15-4E51-87D7-9B0AB0E6504D}" dt="2023-12-03T18:46:14.851" v="2204" actId="1076"/>
          <ac:spMkLst>
            <pc:docMk/>
            <pc:sldMk cId="529254869" sldId="323"/>
            <ac:spMk id="5" creationId="{212569BC-4401-41F4-9953-DED083C3EDD3}"/>
          </ac:spMkLst>
        </pc:spChg>
        <pc:picChg chg="add mod">
          <ac:chgData name="Tiffany Ashworth" userId="6ee35e5c-f2f9-4668-b0c4-20b8c5104307" providerId="ADAL" clId="{30CC599F-5E15-4E51-87D7-9B0AB0E6504D}" dt="2023-12-03T17:28:48.325" v="296" actId="14100"/>
          <ac:picMkLst>
            <pc:docMk/>
            <pc:sldMk cId="529254869" sldId="323"/>
            <ac:picMk id="4" creationId="{571807A8-F7CA-492B-99C4-D5DCB63CE133}"/>
          </ac:picMkLst>
        </pc:picChg>
      </pc:sldChg>
      <pc:sldChg chg="addSp delSp modSp add">
        <pc:chgData name="Tiffany Ashworth" userId="6ee35e5c-f2f9-4668-b0c4-20b8c5104307" providerId="ADAL" clId="{30CC599F-5E15-4E51-87D7-9B0AB0E6504D}" dt="2023-12-04T03:33:44.792" v="3180" actId="20577"/>
        <pc:sldMkLst>
          <pc:docMk/>
          <pc:sldMk cId="213801337" sldId="325"/>
        </pc:sldMkLst>
        <pc:spChg chg="mod">
          <ac:chgData name="Tiffany Ashworth" userId="6ee35e5c-f2f9-4668-b0c4-20b8c5104307" providerId="ADAL" clId="{30CC599F-5E15-4E51-87D7-9B0AB0E6504D}" dt="2023-12-03T18:11:48.993" v="1037" actId="14100"/>
          <ac:spMkLst>
            <pc:docMk/>
            <pc:sldMk cId="213801337" sldId="325"/>
            <ac:spMk id="2" creationId="{DD1CEDD1-E3F4-461E-B551-88C464969BCD}"/>
          </ac:spMkLst>
        </pc:spChg>
        <pc:spChg chg="del mod">
          <ac:chgData name="Tiffany Ashworth" userId="6ee35e5c-f2f9-4668-b0c4-20b8c5104307" providerId="ADAL" clId="{30CC599F-5E15-4E51-87D7-9B0AB0E6504D}" dt="2023-12-03T18:36:12.848" v="1864"/>
          <ac:spMkLst>
            <pc:docMk/>
            <pc:sldMk cId="213801337" sldId="325"/>
            <ac:spMk id="3" creationId="{BE259A47-2F23-4DF1-9EF6-031772703696}"/>
          </ac:spMkLst>
        </pc:spChg>
        <pc:spChg chg="add del">
          <ac:chgData name="Tiffany Ashworth" userId="6ee35e5c-f2f9-4668-b0c4-20b8c5104307" providerId="ADAL" clId="{30CC599F-5E15-4E51-87D7-9B0AB0E6504D}" dt="2023-12-03T18:35:57.015" v="1859"/>
          <ac:spMkLst>
            <pc:docMk/>
            <pc:sldMk cId="213801337" sldId="325"/>
            <ac:spMk id="4" creationId="{DA107C57-93D9-478E-8F59-D1F7A81DCE5F}"/>
          </ac:spMkLst>
        </pc:spChg>
        <pc:spChg chg="add mod">
          <ac:chgData name="Tiffany Ashworth" userId="6ee35e5c-f2f9-4668-b0c4-20b8c5104307" providerId="ADAL" clId="{30CC599F-5E15-4E51-87D7-9B0AB0E6504D}" dt="2023-12-04T03:33:44.792" v="3180" actId="20577"/>
          <ac:spMkLst>
            <pc:docMk/>
            <pc:sldMk cId="213801337" sldId="325"/>
            <ac:spMk id="5" creationId="{E31A88BB-6925-440E-96B7-6FFA0402448A}"/>
          </ac:spMkLst>
        </pc:spChg>
        <pc:picChg chg="add mod">
          <ac:chgData name="Tiffany Ashworth" userId="6ee35e5c-f2f9-4668-b0c4-20b8c5104307" providerId="ADAL" clId="{30CC599F-5E15-4E51-87D7-9B0AB0E6504D}" dt="2023-12-03T18:36:16.423" v="1865" actId="1076"/>
          <ac:picMkLst>
            <pc:docMk/>
            <pc:sldMk cId="213801337" sldId="325"/>
            <ac:picMk id="6" creationId="{31C83B10-9EFF-415E-97B7-192944276E90}"/>
          </ac:picMkLst>
        </pc:picChg>
      </pc:sldChg>
      <pc:sldChg chg="addSp delSp modSp add">
        <pc:chgData name="Tiffany Ashworth" userId="6ee35e5c-f2f9-4668-b0c4-20b8c5104307" providerId="ADAL" clId="{30CC599F-5E15-4E51-87D7-9B0AB0E6504D}" dt="2023-12-03T18:28:46.293" v="1581" actId="1076"/>
        <pc:sldMkLst>
          <pc:docMk/>
          <pc:sldMk cId="2416335334" sldId="326"/>
        </pc:sldMkLst>
        <pc:spChg chg="mod">
          <ac:chgData name="Tiffany Ashworth" userId="6ee35e5c-f2f9-4668-b0c4-20b8c5104307" providerId="ADAL" clId="{30CC599F-5E15-4E51-87D7-9B0AB0E6504D}" dt="2023-12-03T18:26:15.680" v="1558" actId="20577"/>
          <ac:spMkLst>
            <pc:docMk/>
            <pc:sldMk cId="2416335334" sldId="326"/>
            <ac:spMk id="2" creationId="{E51944C1-A827-4427-A662-3F8DA2716DDD}"/>
          </ac:spMkLst>
        </pc:spChg>
        <pc:spChg chg="add del mod">
          <ac:chgData name="Tiffany Ashworth" userId="6ee35e5c-f2f9-4668-b0c4-20b8c5104307" providerId="ADAL" clId="{30CC599F-5E15-4E51-87D7-9B0AB0E6504D}" dt="2023-12-03T18:26:32.264" v="1560"/>
          <ac:spMkLst>
            <pc:docMk/>
            <pc:sldMk cId="2416335334" sldId="326"/>
            <ac:spMk id="5" creationId="{EBCBFBBB-6BDD-45B6-89F0-5676529A5325}"/>
          </ac:spMkLst>
        </pc:spChg>
        <pc:spChg chg="mod">
          <ac:chgData name="Tiffany Ashworth" userId="6ee35e5c-f2f9-4668-b0c4-20b8c5104307" providerId="ADAL" clId="{30CC599F-5E15-4E51-87D7-9B0AB0E6504D}" dt="2023-12-03T18:28:46.293" v="1581" actId="1076"/>
          <ac:spMkLst>
            <pc:docMk/>
            <pc:sldMk cId="2416335334" sldId="326"/>
            <ac:spMk id="6" creationId="{D69DC6B0-DCED-4DC5-9925-CC6BF4EAD30A}"/>
          </ac:spMkLst>
        </pc:spChg>
        <pc:spChg chg="mod">
          <ac:chgData name="Tiffany Ashworth" userId="6ee35e5c-f2f9-4668-b0c4-20b8c5104307" providerId="ADAL" clId="{30CC599F-5E15-4E51-87D7-9B0AB0E6504D}" dt="2023-12-03T18:28:34.720" v="1577" actId="1076"/>
          <ac:spMkLst>
            <pc:docMk/>
            <pc:sldMk cId="2416335334" sldId="326"/>
            <ac:spMk id="7" creationId="{E766EE63-F5E4-4E6F-8330-A6FFEB8D81A4}"/>
          </ac:spMkLst>
        </pc:spChg>
        <pc:picChg chg="del">
          <ac:chgData name="Tiffany Ashworth" userId="6ee35e5c-f2f9-4668-b0c4-20b8c5104307" providerId="ADAL" clId="{30CC599F-5E15-4E51-87D7-9B0AB0E6504D}" dt="2023-12-03T18:26:18.449" v="1559" actId="478"/>
          <ac:picMkLst>
            <pc:docMk/>
            <pc:sldMk cId="2416335334" sldId="326"/>
            <ac:picMk id="4" creationId="{B8CF149D-BA1E-4CDC-9578-09722C82EAF8}"/>
          </ac:picMkLst>
        </pc:picChg>
        <pc:picChg chg="mod">
          <ac:chgData name="Tiffany Ashworth" userId="6ee35e5c-f2f9-4668-b0c4-20b8c5104307" providerId="ADAL" clId="{30CC599F-5E15-4E51-87D7-9B0AB0E6504D}" dt="2023-12-03T18:28:34.720" v="1577" actId="1076"/>
          <ac:picMkLst>
            <pc:docMk/>
            <pc:sldMk cId="2416335334" sldId="326"/>
            <ac:picMk id="8" creationId="{37D54DF1-29C3-41C5-87FB-FE38C6E9B050}"/>
          </ac:picMkLst>
        </pc:picChg>
        <pc:picChg chg="add mod">
          <ac:chgData name="Tiffany Ashworth" userId="6ee35e5c-f2f9-4668-b0c4-20b8c5104307" providerId="ADAL" clId="{30CC599F-5E15-4E51-87D7-9B0AB0E6504D}" dt="2023-12-03T18:26:45.421" v="1562" actId="1076"/>
          <ac:picMkLst>
            <pc:docMk/>
            <pc:sldMk cId="2416335334" sldId="326"/>
            <ac:picMk id="9" creationId="{A6720D81-E60D-4671-9D86-58A0300F6C71}"/>
          </ac:picMkLst>
        </pc:picChg>
        <pc:picChg chg="add mod">
          <ac:chgData name="Tiffany Ashworth" userId="6ee35e5c-f2f9-4668-b0c4-20b8c5104307" providerId="ADAL" clId="{30CC599F-5E15-4E51-87D7-9B0AB0E6504D}" dt="2023-12-03T18:28:34.720" v="1577" actId="1076"/>
          <ac:picMkLst>
            <pc:docMk/>
            <pc:sldMk cId="2416335334" sldId="326"/>
            <ac:picMk id="10" creationId="{7CB7C843-DD6D-4EFA-8A9B-534AFCAD0559}"/>
          </ac:picMkLst>
        </pc:picChg>
      </pc:sldChg>
      <pc:sldChg chg="addSp delSp modSp">
        <pc:chgData name="Tiffany Ashworth" userId="6ee35e5c-f2f9-4668-b0c4-20b8c5104307" providerId="ADAL" clId="{30CC599F-5E15-4E51-87D7-9B0AB0E6504D}" dt="2023-12-03T19:49:36.215" v="2654" actId="6549"/>
        <pc:sldMkLst>
          <pc:docMk/>
          <pc:sldMk cId="1199333129" sldId="327"/>
        </pc:sldMkLst>
        <pc:spChg chg="mod">
          <ac:chgData name="Tiffany Ashworth" userId="6ee35e5c-f2f9-4668-b0c4-20b8c5104307" providerId="ADAL" clId="{30CC599F-5E15-4E51-87D7-9B0AB0E6504D}" dt="2023-12-03T19:13:04.661" v="2596" actId="20577"/>
          <ac:spMkLst>
            <pc:docMk/>
            <pc:sldMk cId="1199333129" sldId="327"/>
            <ac:spMk id="2" creationId="{B4335716-9422-48C8-AFAA-EC1F5B459555}"/>
          </ac:spMkLst>
        </pc:spChg>
        <pc:spChg chg="add mod">
          <ac:chgData name="Tiffany Ashworth" userId="6ee35e5c-f2f9-4668-b0c4-20b8c5104307" providerId="ADAL" clId="{30CC599F-5E15-4E51-87D7-9B0AB0E6504D}" dt="2023-12-03T19:49:36.215" v="2654" actId="6549"/>
          <ac:spMkLst>
            <pc:docMk/>
            <pc:sldMk cId="1199333129" sldId="327"/>
            <ac:spMk id="3" creationId="{2330231D-4CAA-4017-9E8B-9AA8CC398DC4}"/>
          </ac:spMkLst>
        </pc:spChg>
        <pc:spChg chg="del">
          <ac:chgData name="Tiffany Ashworth" userId="6ee35e5c-f2f9-4668-b0c4-20b8c5104307" providerId="ADAL" clId="{30CC599F-5E15-4E51-87D7-9B0AB0E6504D}" dt="2023-12-03T19:09:55.110" v="2457" actId="478"/>
          <ac:spMkLst>
            <pc:docMk/>
            <pc:sldMk cId="1199333129" sldId="327"/>
            <ac:spMk id="7" creationId="{015AAA07-F6E7-444E-A12B-E93882F80C1D}"/>
          </ac:spMkLst>
        </pc:spChg>
        <pc:graphicFrameChg chg="mod modGraphic">
          <ac:chgData name="Tiffany Ashworth" userId="6ee35e5c-f2f9-4668-b0c4-20b8c5104307" providerId="ADAL" clId="{30CC599F-5E15-4E51-87D7-9B0AB0E6504D}" dt="2023-12-03T19:11:28.473" v="2589" actId="122"/>
          <ac:graphicFrameMkLst>
            <pc:docMk/>
            <pc:sldMk cId="1199333129" sldId="327"/>
            <ac:graphicFrameMk id="4" creationId="{90F0D675-5FC9-4266-859A-35B00724BCA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1FF317-A542-6E4B-ADF2-D1DE929B0A2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49F200EC-A5C5-44AD-D3E8-8BEF0AC3491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4FE7157-737E-4F2D-AFF2-9D6A3EBF8E27}" type="datetimeFigureOut">
              <a:rPr lang="en-US" smtClean="0"/>
              <a:t>12/7/2023</a:t>
            </a:fld>
            <a:endParaRPr lang="en-US" dirty="0"/>
          </a:p>
        </p:txBody>
      </p:sp>
      <p:sp>
        <p:nvSpPr>
          <p:cNvPr id="4" name="Footer Placeholder 3">
            <a:extLst>
              <a:ext uri="{FF2B5EF4-FFF2-40B4-BE49-F238E27FC236}">
                <a16:creationId xmlns:a16="http://schemas.microsoft.com/office/drawing/2014/main" id="{EE7BE5FD-6CF6-2300-59C1-939C83A5E49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14E6F9A-D801-853A-343B-4AE8232B381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4CBC265-6BB6-4111-9B1A-D32AA44F5953}" type="slidenum">
              <a:rPr lang="en-US" smtClean="0"/>
              <a:t>‹#›</a:t>
            </a:fld>
            <a:endParaRPr lang="en-US" dirty="0"/>
          </a:p>
        </p:txBody>
      </p:sp>
    </p:spTree>
    <p:extLst>
      <p:ext uri="{BB962C8B-B14F-4D97-AF65-F5344CB8AC3E}">
        <p14:creationId xmlns:p14="http://schemas.microsoft.com/office/powerpoint/2010/main" val="3144236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0C6625-9FF7-4CDE-8B2E-1CAB73903DAE}" type="datetimeFigureOut">
              <a:rPr lang="en-US" smtClean="0"/>
              <a:t>12/7/2023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FAE7DA-9E23-422F-9819-008FBA2CB349}" type="slidenum">
              <a:rPr lang="en-US" smtClean="0"/>
              <a:t>‹#›</a:t>
            </a:fld>
            <a:endParaRPr lang="en-US" dirty="0"/>
          </a:p>
        </p:txBody>
      </p:sp>
    </p:spTree>
    <p:extLst>
      <p:ext uri="{BB962C8B-B14F-4D97-AF65-F5344CB8AC3E}">
        <p14:creationId xmlns:p14="http://schemas.microsoft.com/office/powerpoint/2010/main" val="423475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 the Record button.</a:t>
            </a:r>
          </a:p>
          <a:p>
            <a:endParaRPr lang="en-US" dirty="0"/>
          </a:p>
          <a:p>
            <a:r>
              <a:rPr lang="en-US" dirty="0"/>
              <a:t>This virtual session is being recorded.</a:t>
            </a:r>
          </a:p>
        </p:txBody>
      </p:sp>
      <p:sp>
        <p:nvSpPr>
          <p:cNvPr id="4" name="Slide Number Placeholder 3"/>
          <p:cNvSpPr>
            <a:spLocks noGrp="1"/>
          </p:cNvSpPr>
          <p:nvPr>
            <p:ph type="sldNum" sz="quarter" idx="5"/>
          </p:nvPr>
        </p:nvSpPr>
        <p:spPr/>
        <p:txBody>
          <a:bodyPr/>
          <a:lstStyle/>
          <a:p>
            <a:fld id="{61FAE7DA-9E23-422F-9819-008FBA2CB349}" type="slidenum">
              <a:rPr lang="en-US" smtClean="0"/>
              <a:t>1</a:t>
            </a:fld>
            <a:endParaRPr lang="en-US" dirty="0"/>
          </a:p>
        </p:txBody>
      </p:sp>
    </p:spTree>
    <p:extLst>
      <p:ext uri="{BB962C8B-B14F-4D97-AF65-F5344CB8AC3E}">
        <p14:creationId xmlns:p14="http://schemas.microsoft.com/office/powerpoint/2010/main" val="145498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people to share…demonstrate that they are not all the same</a:t>
            </a:r>
          </a:p>
        </p:txBody>
      </p:sp>
      <p:sp>
        <p:nvSpPr>
          <p:cNvPr id="4" name="Slide Number Placeholder 3"/>
          <p:cNvSpPr>
            <a:spLocks noGrp="1"/>
          </p:cNvSpPr>
          <p:nvPr>
            <p:ph type="sldNum" sz="quarter" idx="5"/>
          </p:nvPr>
        </p:nvSpPr>
        <p:spPr/>
        <p:txBody>
          <a:bodyPr/>
          <a:lstStyle/>
          <a:p>
            <a:fld id="{61FAE7DA-9E23-422F-9819-008FBA2CB349}" type="slidenum">
              <a:rPr lang="en-US" smtClean="0"/>
              <a:t>25</a:t>
            </a:fld>
            <a:endParaRPr lang="en-US" dirty="0"/>
          </a:p>
        </p:txBody>
      </p:sp>
    </p:spTree>
    <p:extLst>
      <p:ext uri="{BB962C8B-B14F-4D97-AF65-F5344CB8AC3E}">
        <p14:creationId xmlns:p14="http://schemas.microsoft.com/office/powerpoint/2010/main" val="149394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people to share…demonstrate that they are not all the same</a:t>
            </a:r>
          </a:p>
        </p:txBody>
      </p:sp>
      <p:sp>
        <p:nvSpPr>
          <p:cNvPr id="4" name="Slide Number Placeholder 3"/>
          <p:cNvSpPr>
            <a:spLocks noGrp="1"/>
          </p:cNvSpPr>
          <p:nvPr>
            <p:ph type="sldNum" sz="quarter" idx="5"/>
          </p:nvPr>
        </p:nvSpPr>
        <p:spPr/>
        <p:txBody>
          <a:bodyPr/>
          <a:lstStyle/>
          <a:p>
            <a:fld id="{61FAE7DA-9E23-422F-9819-008FBA2CB349}" type="slidenum">
              <a:rPr lang="en-US" smtClean="0"/>
              <a:t>26</a:t>
            </a:fld>
            <a:endParaRPr lang="en-US" dirty="0"/>
          </a:p>
        </p:txBody>
      </p:sp>
    </p:spTree>
    <p:extLst>
      <p:ext uri="{BB962C8B-B14F-4D97-AF65-F5344CB8AC3E}">
        <p14:creationId xmlns:p14="http://schemas.microsoft.com/office/powerpoint/2010/main" val="719536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800" dirty="0">
                <a:solidFill>
                  <a:srgbClr val="00B050"/>
                </a:solidFill>
                <a:effectLst>
                  <a:outerShdw blurRad="38100" dist="38100" dir="2700000" algn="tl">
                    <a:srgbClr val="000000">
                      <a:alpha val="43137"/>
                    </a:srgbClr>
                  </a:outerShdw>
                </a:effectLst>
              </a:rPr>
              <a:t>***Take A Ways***</a:t>
            </a:r>
          </a:p>
          <a:p>
            <a:endParaRPr lang="en-US" dirty="0">
              <a:solidFill>
                <a:srgbClr val="00B050"/>
              </a:solidFill>
            </a:endParaRPr>
          </a:p>
          <a:p>
            <a:pPr marL="291179" indent="-291179">
              <a:buFont typeface="Arial" panose="020B0604020202020204" pitchFamily="34" charset="0"/>
              <a:buChar char="•"/>
            </a:pPr>
            <a:r>
              <a:rPr lang="en-US" dirty="0">
                <a:solidFill>
                  <a:srgbClr val="00B050"/>
                </a:solidFill>
              </a:rPr>
              <a:t>Everything is important!</a:t>
            </a:r>
          </a:p>
          <a:p>
            <a:pPr marL="291179" indent="-291179">
              <a:buFont typeface="Arial" panose="020B0604020202020204" pitchFamily="34" charset="0"/>
              <a:buChar char="•"/>
            </a:pPr>
            <a:r>
              <a:rPr lang="en-US" dirty="0">
                <a:solidFill>
                  <a:srgbClr val="00B050"/>
                </a:solidFill>
              </a:rPr>
              <a:t>District priorities may not be aligned EXACTLY with educational partner vision</a:t>
            </a:r>
          </a:p>
          <a:p>
            <a:pPr marL="291179" indent="-291179">
              <a:buFont typeface="Arial" panose="020B0604020202020204" pitchFamily="34" charset="0"/>
              <a:buChar char="•"/>
            </a:pPr>
            <a:r>
              <a:rPr lang="en-US" dirty="0">
                <a:solidFill>
                  <a:srgbClr val="00B050"/>
                </a:solidFill>
              </a:rPr>
              <a:t>District does have work to do</a:t>
            </a:r>
          </a:p>
          <a:p>
            <a:pPr marL="291179" indent="-291179">
              <a:buFont typeface="Arial" panose="020B0604020202020204" pitchFamily="34" charset="0"/>
              <a:buChar char="•"/>
            </a:pPr>
            <a:r>
              <a:rPr lang="en-US" dirty="0">
                <a:solidFill>
                  <a:srgbClr val="00B050"/>
                </a:solidFill>
              </a:rPr>
              <a:t>District will continue to look at data</a:t>
            </a:r>
          </a:p>
          <a:p>
            <a:pPr marL="291179" indent="-291179">
              <a:buFont typeface="Arial" panose="020B0604020202020204" pitchFamily="34" charset="0"/>
              <a:buChar char="•"/>
            </a:pPr>
            <a:r>
              <a:rPr lang="en-US" dirty="0">
                <a:solidFill>
                  <a:srgbClr val="00B050"/>
                </a:solidFill>
              </a:rPr>
              <a:t>District will prioritize what is best for ALL kids</a:t>
            </a:r>
          </a:p>
          <a:p>
            <a:pPr marL="291179" indent="-29117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28</a:t>
            </a:fld>
            <a:endParaRPr lang="en-US" dirty="0"/>
          </a:p>
        </p:txBody>
      </p:sp>
    </p:spTree>
    <p:extLst>
      <p:ext uri="{BB962C8B-B14F-4D97-AF65-F5344CB8AC3E}">
        <p14:creationId xmlns:p14="http://schemas.microsoft.com/office/powerpoint/2010/main" val="846481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31</a:t>
            </a:fld>
            <a:endParaRPr lang="en-US" dirty="0"/>
          </a:p>
        </p:txBody>
      </p:sp>
    </p:spTree>
    <p:extLst>
      <p:ext uri="{BB962C8B-B14F-4D97-AF65-F5344CB8AC3E}">
        <p14:creationId xmlns:p14="http://schemas.microsoft.com/office/powerpoint/2010/main" val="32529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 you for joining for the LCAP Engagement Session #2 focusing on Current District Priorities for the 2023-2024 School Year. This is supporting the development of the 2023-2027 Three-Year LCAP Plan. This LCAP Engagement Session is in support of the LCAP Educational Partner Engagement process on December 4, 2023.</a:t>
            </a:r>
          </a:p>
          <a:p>
            <a:endParaRPr lang="en-US" dirty="0"/>
          </a:p>
          <a:p>
            <a:r>
              <a:rPr lang="en-US" dirty="0"/>
              <a:t>Again thank you for being part of the authentic efforts by Stockton Unified School District </a:t>
            </a:r>
          </a:p>
        </p:txBody>
      </p:sp>
      <p:sp>
        <p:nvSpPr>
          <p:cNvPr id="4" name="Slide Number Placeholder 3"/>
          <p:cNvSpPr>
            <a:spLocks noGrp="1"/>
          </p:cNvSpPr>
          <p:nvPr>
            <p:ph type="sldNum" sz="quarter" idx="5"/>
          </p:nvPr>
        </p:nvSpPr>
        <p:spPr/>
        <p:txBody>
          <a:bodyPr/>
          <a:lstStyle/>
          <a:p>
            <a:fld id="{61FAE7DA-9E23-422F-9819-008FBA2CB349}" type="slidenum">
              <a:rPr lang="en-US" smtClean="0"/>
              <a:t>2</a:t>
            </a:fld>
            <a:endParaRPr lang="en-US" dirty="0"/>
          </a:p>
        </p:txBody>
      </p:sp>
    </p:spTree>
    <p:extLst>
      <p:ext uri="{BB962C8B-B14F-4D97-AF65-F5344CB8AC3E}">
        <p14:creationId xmlns:p14="http://schemas.microsoft.com/office/powerpoint/2010/main" val="49581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a reminder, this virtual session is being recorded.</a:t>
            </a:r>
          </a:p>
        </p:txBody>
      </p:sp>
      <p:sp>
        <p:nvSpPr>
          <p:cNvPr id="4" name="Slide Number Placeholder 3"/>
          <p:cNvSpPr>
            <a:spLocks noGrp="1"/>
          </p:cNvSpPr>
          <p:nvPr>
            <p:ph type="sldNum" sz="quarter" idx="5"/>
          </p:nvPr>
        </p:nvSpPr>
        <p:spPr/>
        <p:txBody>
          <a:bodyPr/>
          <a:lstStyle/>
          <a:p>
            <a:fld id="{61FAE7DA-9E23-422F-9819-008FBA2CB349}" type="slidenum">
              <a:rPr lang="en-US" smtClean="0"/>
              <a:t>3</a:t>
            </a:fld>
            <a:endParaRPr lang="en-US" dirty="0"/>
          </a:p>
        </p:txBody>
      </p:sp>
    </p:spTree>
    <p:extLst>
      <p:ext uri="{BB962C8B-B14F-4D97-AF65-F5344CB8AC3E}">
        <p14:creationId xmlns:p14="http://schemas.microsoft.com/office/powerpoint/2010/main" val="206434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5</a:t>
            </a:fld>
            <a:endParaRPr lang="en-US" dirty="0"/>
          </a:p>
        </p:txBody>
      </p:sp>
    </p:spTree>
    <p:extLst>
      <p:ext uri="{BB962C8B-B14F-4D97-AF65-F5344CB8AC3E}">
        <p14:creationId xmlns:p14="http://schemas.microsoft.com/office/powerpoint/2010/main" val="259906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your response below:</a:t>
            </a:r>
          </a:p>
        </p:txBody>
      </p:sp>
      <p:sp>
        <p:nvSpPr>
          <p:cNvPr id="4" name="Slide Number Placeholder 3"/>
          <p:cNvSpPr>
            <a:spLocks noGrp="1"/>
          </p:cNvSpPr>
          <p:nvPr>
            <p:ph type="sldNum" sz="quarter" idx="5"/>
          </p:nvPr>
        </p:nvSpPr>
        <p:spPr/>
        <p:txBody>
          <a:bodyPr/>
          <a:lstStyle/>
          <a:p>
            <a:fld id="{61FAE7DA-9E23-422F-9819-008FBA2CB349}" type="slidenum">
              <a:rPr lang="en-US" smtClean="0"/>
              <a:t>10</a:t>
            </a:fld>
            <a:endParaRPr lang="en-US" dirty="0"/>
          </a:p>
        </p:txBody>
      </p:sp>
    </p:spTree>
    <p:extLst>
      <p:ext uri="{BB962C8B-B14F-4D97-AF65-F5344CB8AC3E}">
        <p14:creationId xmlns:p14="http://schemas.microsoft.com/office/powerpoint/2010/main" val="231668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Write your response below:</a:t>
            </a:r>
          </a:p>
        </p:txBody>
      </p:sp>
      <p:sp>
        <p:nvSpPr>
          <p:cNvPr id="4" name="Slide Number Placeholder 3"/>
          <p:cNvSpPr>
            <a:spLocks noGrp="1"/>
          </p:cNvSpPr>
          <p:nvPr>
            <p:ph type="sldNum" sz="quarter" idx="5"/>
          </p:nvPr>
        </p:nvSpPr>
        <p:spPr/>
        <p:txBody>
          <a:bodyPr/>
          <a:lstStyle/>
          <a:p>
            <a:fld id="{61FAE7DA-9E23-422F-9819-008FBA2CB349}" type="slidenum">
              <a:rPr lang="en-US" smtClean="0"/>
              <a:t>11</a:t>
            </a:fld>
            <a:endParaRPr lang="en-US" dirty="0"/>
          </a:p>
        </p:txBody>
      </p:sp>
    </p:spTree>
    <p:extLst>
      <p:ext uri="{BB962C8B-B14F-4D97-AF65-F5344CB8AC3E}">
        <p14:creationId xmlns:p14="http://schemas.microsoft.com/office/powerpoint/2010/main" val="20598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Courageous conversations around data, existing programs…hard decisions that will influence or have an impact on existing programs…whether activities or funding adjust. (upcoming conversation)</a:t>
            </a:r>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19</a:t>
            </a:fld>
            <a:endParaRPr lang="en-US" dirty="0"/>
          </a:p>
        </p:txBody>
      </p:sp>
    </p:spTree>
    <p:extLst>
      <p:ext uri="{BB962C8B-B14F-4D97-AF65-F5344CB8AC3E}">
        <p14:creationId xmlns:p14="http://schemas.microsoft.com/office/powerpoint/2010/main" val="119634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20</a:t>
            </a:fld>
            <a:endParaRPr lang="en-US" dirty="0"/>
          </a:p>
        </p:txBody>
      </p:sp>
    </p:spTree>
    <p:extLst>
      <p:ext uri="{BB962C8B-B14F-4D97-AF65-F5344CB8AC3E}">
        <p14:creationId xmlns:p14="http://schemas.microsoft.com/office/powerpoint/2010/main" val="176708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22</a:t>
            </a:fld>
            <a:endParaRPr lang="en-US" dirty="0"/>
          </a:p>
        </p:txBody>
      </p:sp>
    </p:spTree>
    <p:extLst>
      <p:ext uri="{BB962C8B-B14F-4D97-AF65-F5344CB8AC3E}">
        <p14:creationId xmlns:p14="http://schemas.microsoft.com/office/powerpoint/2010/main" val="1242917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571755" y="3315221"/>
            <a:ext cx="8927088" cy="659341"/>
          </a:xfrm>
        </p:spPr>
        <p:txBody>
          <a:bodyPr anchor="b">
            <a:noAutofit/>
          </a:bodyPr>
          <a:lstStyle>
            <a:lvl1pPr algn="l">
              <a:defRPr sz="4400" b="1" cap="all" baseline="0">
                <a:solidFill>
                  <a:srgbClr val="17285D"/>
                </a:solidFill>
                <a:latin typeface="Calibri" panose="020F0502020204030204" pitchFamily="34" charset="0"/>
                <a:cs typeface="Calibri" panose="020F0502020204030204" pitchFamily="34" charset="0"/>
              </a:defRPr>
            </a:lvl1pPr>
          </a:lstStyle>
          <a:p>
            <a:r>
              <a:rPr lang="en-US" dirty="0"/>
              <a:t>PRESENTATION MAIN TITLE HERE</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80852" y="4022234"/>
            <a:ext cx="8917990" cy="497594"/>
          </a:xfrm>
        </p:spPr>
        <p:txBody>
          <a:bodyPr/>
          <a:lstStyle>
            <a:lvl1pPr marL="0" indent="0" algn="l">
              <a:buNone/>
              <a:defRPr sz="2400">
                <a:solidFill>
                  <a:srgbClr val="17285D"/>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Information Here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571754" y="5384004"/>
            <a:ext cx="3408362" cy="368125"/>
          </a:xfrm>
        </p:spPr>
        <p:txBody>
          <a:bodyPr>
            <a:normAutofit/>
          </a:bodyPr>
          <a:lstStyle>
            <a:lvl1pPr marL="0" indent="0">
              <a:buNone/>
              <a:defRPr sz="2000">
                <a:solidFill>
                  <a:srgbClr val="D18C2B"/>
                </a:solidFill>
                <a:latin typeface="Calibri" panose="020F0502020204030204" pitchFamily="34" charset="0"/>
                <a:cs typeface="Calibri" panose="020F0502020204030204" pitchFamily="34" charset="0"/>
              </a:defRPr>
            </a:lvl1pPr>
          </a:lstStyle>
          <a:p>
            <a:pPr lvl="0"/>
            <a:r>
              <a:rPr lang="en-US" dirty="0"/>
              <a:t>Presenter | Location | Date</a:t>
            </a:r>
          </a:p>
        </p:txBody>
      </p:sp>
    </p:spTree>
    <p:extLst>
      <p:ext uri="{BB962C8B-B14F-4D97-AF65-F5344CB8AC3E}">
        <p14:creationId xmlns:p14="http://schemas.microsoft.com/office/powerpoint/2010/main" val="2327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1405178" y="233395"/>
            <a:ext cx="9034880" cy="1325563"/>
          </a:xfrm>
        </p:spPr>
        <p:txBody>
          <a:bodyPr>
            <a:normAutofit/>
          </a:bodyPr>
          <a:lstStyle>
            <a:lvl1pPr algn="l">
              <a:defRPr sz="4400">
                <a:solidFill>
                  <a:schemeClr val="bg1"/>
                </a:solidFill>
              </a:defRPr>
            </a:lvl1pPr>
          </a:lstStyle>
          <a:p>
            <a:r>
              <a:rPr lang="en-US" dirty="0"/>
              <a:t>AGENDA/SECTION HEADER</a:t>
            </a:r>
          </a:p>
        </p:txBody>
      </p:sp>
      <p:cxnSp>
        <p:nvCxnSpPr>
          <p:cNvPr id="4" name="Straight Connector 3">
            <a:extLst>
              <a:ext uri="{FF2B5EF4-FFF2-40B4-BE49-F238E27FC236}">
                <a16:creationId xmlns:a16="http://schemas.microsoft.com/office/drawing/2014/main" id="{ACE30178-EDFD-8433-DA33-65CEF3C41E85}"/>
              </a:ext>
            </a:extLst>
          </p:cNvPr>
          <p:cNvCxnSpPr>
            <a:cxnSpLocks/>
          </p:cNvCxnSpPr>
          <p:nvPr userDrawn="1"/>
        </p:nvCxnSpPr>
        <p:spPr>
          <a:xfrm>
            <a:off x="1446663" y="1245055"/>
            <a:ext cx="10813896" cy="0"/>
          </a:xfrm>
          <a:prstGeom prst="line">
            <a:avLst/>
          </a:prstGeom>
          <a:ln w="28575">
            <a:solidFill>
              <a:srgbClr val="F9AB3F"/>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3FEAC17-16B5-5237-FCB3-BB58ACF463AF}"/>
              </a:ext>
            </a:extLst>
          </p:cNvPr>
          <p:cNvSpPr>
            <a:spLocks noGrp="1"/>
          </p:cNvSpPr>
          <p:nvPr>
            <p:ph idx="1"/>
          </p:nvPr>
        </p:nvSpPr>
        <p:spPr>
          <a:xfrm>
            <a:off x="1446662" y="1684951"/>
            <a:ext cx="8993395" cy="48311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70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806B-230A-4D50-846B-93CC710F918B}"/>
              </a:ext>
            </a:extLst>
          </p:cNvPr>
          <p:cNvSpPr>
            <a:spLocks noGrp="1"/>
          </p:cNvSpPr>
          <p:nvPr>
            <p:ph type="title" hasCustomPrompt="1"/>
          </p:nvPr>
        </p:nvSpPr>
        <p:spPr>
          <a:xfrm>
            <a:off x="252274" y="221845"/>
            <a:ext cx="11728142" cy="518203"/>
          </a:xfrm>
        </p:spPr>
        <p:txBody>
          <a:bodyPr>
            <a:noAutofit/>
          </a:bodyPr>
          <a:lstStyle>
            <a:lvl1pPr>
              <a:defRPr sz="4000" b="0">
                <a:solidFill>
                  <a:schemeClr val="bg1"/>
                </a:solidFill>
              </a:defRPr>
            </a:lvl1pPr>
          </a:lstStyle>
          <a:p>
            <a:r>
              <a:rPr lang="en-US" dirty="0"/>
              <a:t>PAGE HEADER</a:t>
            </a:r>
          </a:p>
        </p:txBody>
      </p:sp>
      <p:sp>
        <p:nvSpPr>
          <p:cNvPr id="3" name="Content Placeholder 2">
            <a:extLst>
              <a:ext uri="{FF2B5EF4-FFF2-40B4-BE49-F238E27FC236}">
                <a16:creationId xmlns:a16="http://schemas.microsoft.com/office/drawing/2014/main" id="{4EC8FDC0-4D39-4ED1-ABD3-D1FAD30C512D}"/>
              </a:ext>
            </a:extLst>
          </p:cNvPr>
          <p:cNvSpPr>
            <a:spLocks noGrp="1"/>
          </p:cNvSpPr>
          <p:nvPr>
            <p:ph idx="1"/>
          </p:nvPr>
        </p:nvSpPr>
        <p:spPr>
          <a:xfrm>
            <a:off x="252273" y="1079901"/>
            <a:ext cx="11728141" cy="520716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60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612699" y="3930556"/>
            <a:ext cx="8927088" cy="1508866"/>
          </a:xfrm>
        </p:spPr>
        <p:txBody>
          <a:bodyPr anchor="b">
            <a:noAutofit/>
          </a:bodyPr>
          <a:lstStyle>
            <a:lvl1pPr algn="l">
              <a:defRPr sz="8000" b="1" cap="all" baseline="0">
                <a:solidFill>
                  <a:srgbClr val="17285D"/>
                </a:solidFill>
                <a:latin typeface="Calibri" panose="020F0502020204030204" pitchFamily="34" charset="0"/>
                <a:cs typeface="Calibri" panose="020F0502020204030204" pitchFamily="34" charset="0"/>
              </a:defRPr>
            </a:lvl1pPr>
          </a:lstStyle>
          <a:p>
            <a:r>
              <a:rPr lang="en-US" dirty="0"/>
              <a:t>THANK YOU!</a:t>
            </a:r>
          </a:p>
        </p:txBody>
      </p:sp>
    </p:spTree>
    <p:extLst>
      <p:ext uri="{BB962C8B-B14F-4D97-AF65-F5344CB8AC3E}">
        <p14:creationId xmlns:p14="http://schemas.microsoft.com/office/powerpoint/2010/main" val="3597946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24A5C-233C-424D-957E-244EECCC6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CD13CFD-B577-4E6E-9E4B-3E1C880D8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F9394E1-E0D4-4D0D-BD7B-F3A1EC523371}"/>
              </a:ext>
            </a:extLst>
          </p:cNvPr>
          <p:cNvSpPr>
            <a:spLocks noGrp="1"/>
          </p:cNvSpPr>
          <p:nvPr>
            <p:ph type="sldNum" sz="quarter" idx="4"/>
          </p:nvPr>
        </p:nvSpPr>
        <p:spPr>
          <a:xfrm>
            <a:off x="8926957"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148C37C2-8C29-4309-AF59-A4C2FC0E928E}" type="slidenum">
              <a:rPr lang="en-US" smtClean="0"/>
              <a:pPr/>
              <a:t>‹#›</a:t>
            </a:fld>
            <a:endParaRPr lang="en-US" dirty="0"/>
          </a:p>
        </p:txBody>
      </p:sp>
      <p:sp>
        <p:nvSpPr>
          <p:cNvPr id="7" name="Footer Placeholder 6">
            <a:extLst>
              <a:ext uri="{FF2B5EF4-FFF2-40B4-BE49-F238E27FC236}">
                <a16:creationId xmlns:a16="http://schemas.microsoft.com/office/drawing/2014/main" id="{BED55340-0569-490E-890D-928E752A8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119319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1" r:id="rId4"/>
  </p:sldLayoutIdLst>
  <p:hf hdr="0" ftr="0" dt="0"/>
  <p:txStyles>
    <p:titleStyle>
      <a:lvl1pPr algn="l" defTabSz="914400" rtl="0" eaLnBrk="1" latinLnBrk="0" hangingPunct="1">
        <a:lnSpc>
          <a:spcPct val="90000"/>
        </a:lnSpc>
        <a:spcBef>
          <a:spcPct val="0"/>
        </a:spcBef>
        <a:buNone/>
        <a:defRPr sz="3200" b="0" kern="1200" cap="all" baseline="0">
          <a:solidFill>
            <a:srgbClr val="13204B"/>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tocktonusd.net/Page/16289"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media.carnegie.org/filer_public/f8/78/f8784565-4bd6-4aa3-bd80-2b98fd43380e/parent-engagement-2018.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tocktonusd.net/Page/43"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cde.ca.gov/eo/in/lcff1sys-resources.asp"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UbrpzRTBFTSM5wbK9"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forms.gle/VKbsri3TDXh5gNp3A"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us06web.zoom.us/j/880168044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readingrockets.org/classroom/classroom-strategies/word-wall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stocktonusd.net/Page/17757" TargetMode="External"/><Relationship Id="rId5" Type="http://schemas.openxmlformats.org/officeDocument/2006/relationships/hyperlink" Target="https://www.stocktonusd.net/cms/lib/CA01902791/Centricity/Domain/142/SUSD%20State%20of%20the%20District%202023%20-%20Spanish.pdf" TargetMode="External"/><Relationship Id="rId4" Type="http://schemas.openxmlformats.org/officeDocument/2006/relationships/hyperlink" Target="https://www.stocktonusd.net/cms/lib/CA01902791/Centricity/Domain/142/SUSD%20State%20of%20the%20District%202023%20-%20English.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video" Target="https://www.youtube.com/embed/XKgMskwgHog?si=Uw8SeoxwFJSsCLgv" TargetMode="External"/><Relationship Id="rId4" Type="http://schemas.openxmlformats.org/officeDocument/2006/relationships/hyperlink" Target="https://youtu.be/XKgMskwgHog?si=oyddC_MLMpyR2w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44CC-D012-4988-977B-9125FF718FB0}"/>
              </a:ext>
            </a:extLst>
          </p:cNvPr>
          <p:cNvSpPr>
            <a:spLocks noGrp="1"/>
          </p:cNvSpPr>
          <p:nvPr>
            <p:ph type="ctrTitle"/>
          </p:nvPr>
        </p:nvSpPr>
        <p:spPr>
          <a:xfrm>
            <a:off x="689972" y="3505554"/>
            <a:ext cx="9568050" cy="1508866"/>
          </a:xfrm>
        </p:spPr>
        <p:txBody>
          <a:bodyPr/>
          <a:lstStyle/>
          <a:p>
            <a:r>
              <a:rPr lang="en-US" sz="7000" dirty="0">
                <a:solidFill>
                  <a:srgbClr val="FF0000"/>
                </a:solidFill>
              </a:rPr>
              <a:t>Recording in session</a:t>
            </a:r>
          </a:p>
        </p:txBody>
      </p:sp>
    </p:spTree>
    <p:extLst>
      <p:ext uri="{BB962C8B-B14F-4D97-AF65-F5344CB8AC3E}">
        <p14:creationId xmlns:p14="http://schemas.microsoft.com/office/powerpoint/2010/main" val="193169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F565-7749-45C5-BC76-2FFB8EF1635B}"/>
              </a:ext>
            </a:extLst>
          </p:cNvPr>
          <p:cNvSpPr>
            <a:spLocks noGrp="1"/>
          </p:cNvSpPr>
          <p:nvPr>
            <p:ph type="title"/>
          </p:nvPr>
        </p:nvSpPr>
        <p:spPr/>
        <p:txBody>
          <a:bodyPr/>
          <a:lstStyle/>
          <a:p>
            <a:r>
              <a:rPr lang="en-US" dirty="0"/>
              <a:t>Think time – Question 1</a:t>
            </a:r>
          </a:p>
        </p:txBody>
      </p:sp>
      <p:sp>
        <p:nvSpPr>
          <p:cNvPr id="3" name="Content Placeholder 2">
            <a:extLst>
              <a:ext uri="{FF2B5EF4-FFF2-40B4-BE49-F238E27FC236}">
                <a16:creationId xmlns:a16="http://schemas.microsoft.com/office/drawing/2014/main" id="{3BB9A81E-770E-43DC-8751-B44175D93516}"/>
              </a:ext>
            </a:extLst>
          </p:cNvPr>
          <p:cNvSpPr>
            <a:spLocks noGrp="1"/>
          </p:cNvSpPr>
          <p:nvPr>
            <p:ph idx="1"/>
          </p:nvPr>
        </p:nvSpPr>
        <p:spPr/>
        <p:txBody>
          <a:bodyPr>
            <a:normAutofit/>
          </a:bodyPr>
          <a:lstStyle/>
          <a:p>
            <a:pPr algn="ctr"/>
            <a:r>
              <a:rPr lang="en-US" sz="3000" b="1" dirty="0">
                <a:solidFill>
                  <a:srgbClr val="FF0000"/>
                </a:solidFill>
                <a:effectLst>
                  <a:outerShdw blurRad="38100" dist="38100" dir="2700000" algn="tl">
                    <a:srgbClr val="000000">
                      <a:alpha val="43137"/>
                    </a:srgbClr>
                  </a:outerShdw>
                </a:effectLst>
              </a:rPr>
              <a:t>Celebrating Joy:</a:t>
            </a:r>
            <a:r>
              <a:rPr lang="en-US" sz="3000" dirty="0">
                <a:solidFill>
                  <a:srgbClr val="FF0000"/>
                </a:solidFill>
                <a:effectLst>
                  <a:outerShdw blurRad="38100" dist="38100" dir="2700000" algn="tl">
                    <a:srgbClr val="000000">
                      <a:alpha val="43137"/>
                    </a:srgbClr>
                  </a:outerShdw>
                </a:effectLst>
              </a:rPr>
              <a:t> </a:t>
            </a:r>
          </a:p>
          <a:p>
            <a:pPr algn="ctr"/>
            <a:r>
              <a:rPr lang="en-US" dirty="0"/>
              <a:t>Superintendent Dr. Rodriguez says in this video, </a:t>
            </a:r>
          </a:p>
          <a:p>
            <a:pPr algn="ctr"/>
            <a:r>
              <a:rPr lang="en-US" dirty="0"/>
              <a:t>“We will bring joy into our schools…”</a:t>
            </a:r>
          </a:p>
          <a:p>
            <a:pPr algn="ctr"/>
            <a:endParaRPr lang="en-US" sz="1600" dirty="0"/>
          </a:p>
          <a:p>
            <a:pPr algn="ctr"/>
            <a:endParaRPr lang="en-US" dirty="0"/>
          </a:p>
          <a:p>
            <a:pPr algn="ctr"/>
            <a:r>
              <a:rPr lang="en-US" sz="3000" b="1" dirty="0">
                <a:solidFill>
                  <a:srgbClr val="4F81BD"/>
                </a:solidFill>
                <a:effectLst>
                  <a:outerShdw blurRad="38100" dist="38100" dir="2700000" algn="tl">
                    <a:srgbClr val="000000">
                      <a:alpha val="43137"/>
                    </a:srgbClr>
                  </a:outerShdw>
                </a:effectLst>
              </a:rPr>
              <a:t>Question 1:</a:t>
            </a:r>
            <a:r>
              <a:rPr lang="en-US" sz="3000" dirty="0">
                <a:solidFill>
                  <a:srgbClr val="4F81BD"/>
                </a:solidFill>
                <a:effectLst>
                  <a:outerShdw blurRad="38100" dist="38100" dir="2700000" algn="tl">
                    <a:srgbClr val="000000">
                      <a:alpha val="43137"/>
                    </a:srgbClr>
                  </a:outerShdw>
                </a:effectLst>
              </a:rPr>
              <a:t> </a:t>
            </a:r>
          </a:p>
          <a:p>
            <a:pPr algn="ctr"/>
            <a:r>
              <a:rPr lang="en-US" dirty="0"/>
              <a:t>What would JOY in the life of your student look like at school? </a:t>
            </a:r>
          </a:p>
          <a:p>
            <a:pPr algn="ctr"/>
            <a:endParaRPr lang="en-US" dirty="0"/>
          </a:p>
          <a:p>
            <a:pPr algn="ctr"/>
            <a:r>
              <a:rPr lang="en-US" dirty="0"/>
              <a:t>2 minutes to Post your comment(s) in the chat box.</a:t>
            </a:r>
          </a:p>
          <a:p>
            <a:pPr algn="ctr"/>
            <a:endParaRPr lang="en-US" dirty="0"/>
          </a:p>
        </p:txBody>
      </p:sp>
    </p:spTree>
    <p:extLst>
      <p:ext uri="{BB962C8B-B14F-4D97-AF65-F5344CB8AC3E}">
        <p14:creationId xmlns:p14="http://schemas.microsoft.com/office/powerpoint/2010/main" val="16612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F565-7749-45C5-BC76-2FFB8EF1635B}"/>
              </a:ext>
            </a:extLst>
          </p:cNvPr>
          <p:cNvSpPr>
            <a:spLocks noGrp="1"/>
          </p:cNvSpPr>
          <p:nvPr>
            <p:ph type="title"/>
          </p:nvPr>
        </p:nvSpPr>
        <p:spPr/>
        <p:txBody>
          <a:bodyPr/>
          <a:lstStyle/>
          <a:p>
            <a:r>
              <a:rPr lang="en-US" dirty="0"/>
              <a:t>Think time – Question 2</a:t>
            </a:r>
          </a:p>
        </p:txBody>
      </p:sp>
      <p:sp>
        <p:nvSpPr>
          <p:cNvPr id="3" name="Content Placeholder 2">
            <a:extLst>
              <a:ext uri="{FF2B5EF4-FFF2-40B4-BE49-F238E27FC236}">
                <a16:creationId xmlns:a16="http://schemas.microsoft.com/office/drawing/2014/main" id="{3BB9A81E-770E-43DC-8751-B44175D93516}"/>
              </a:ext>
            </a:extLst>
          </p:cNvPr>
          <p:cNvSpPr>
            <a:spLocks noGrp="1"/>
          </p:cNvSpPr>
          <p:nvPr>
            <p:ph idx="1"/>
          </p:nvPr>
        </p:nvSpPr>
        <p:spPr/>
        <p:txBody>
          <a:bodyPr>
            <a:normAutofit/>
          </a:bodyPr>
          <a:lstStyle/>
          <a:p>
            <a:pPr algn="ctr"/>
            <a:r>
              <a:rPr lang="en-US" sz="3000" b="1" dirty="0">
                <a:solidFill>
                  <a:srgbClr val="FF0000"/>
                </a:solidFill>
                <a:effectLst>
                  <a:outerShdw blurRad="38100" dist="38100" dir="2700000" algn="tl">
                    <a:srgbClr val="000000">
                      <a:alpha val="43137"/>
                    </a:srgbClr>
                  </a:outerShdw>
                </a:effectLst>
              </a:rPr>
              <a:t>Celebrating Joy:</a:t>
            </a:r>
            <a:r>
              <a:rPr lang="en-US" sz="3000" dirty="0">
                <a:solidFill>
                  <a:srgbClr val="FF0000"/>
                </a:solidFill>
                <a:effectLst>
                  <a:outerShdw blurRad="38100" dist="38100" dir="2700000" algn="tl">
                    <a:srgbClr val="000000">
                      <a:alpha val="43137"/>
                    </a:srgbClr>
                  </a:outerShdw>
                </a:effectLst>
              </a:rPr>
              <a:t> </a:t>
            </a:r>
          </a:p>
          <a:p>
            <a:pPr algn="ctr"/>
            <a:r>
              <a:rPr lang="en-US" dirty="0"/>
              <a:t>Superintendent Dr. Rodriguez says in this video, </a:t>
            </a:r>
          </a:p>
          <a:p>
            <a:pPr algn="ctr"/>
            <a:r>
              <a:rPr lang="en-US" dirty="0"/>
              <a:t>“We will bring joy into our schools…”</a:t>
            </a:r>
          </a:p>
          <a:p>
            <a:pPr algn="ctr"/>
            <a:endParaRPr lang="en-US" sz="1600" dirty="0"/>
          </a:p>
          <a:p>
            <a:pPr algn="ctr"/>
            <a:endParaRPr lang="en-US" dirty="0"/>
          </a:p>
          <a:p>
            <a:pPr algn="ctr"/>
            <a:r>
              <a:rPr lang="en-US" sz="3000" b="1" dirty="0">
                <a:solidFill>
                  <a:srgbClr val="00B050"/>
                </a:solidFill>
                <a:effectLst>
                  <a:outerShdw blurRad="38100" dist="38100" dir="2700000" algn="tl">
                    <a:srgbClr val="000000">
                      <a:alpha val="43137"/>
                    </a:srgbClr>
                  </a:outerShdw>
                </a:effectLst>
              </a:rPr>
              <a:t>Question 2:</a:t>
            </a:r>
          </a:p>
          <a:p>
            <a:pPr algn="ctr"/>
            <a:r>
              <a:rPr lang="en-US" dirty="0"/>
              <a:t>What does your family value that brings you continuous JOY? </a:t>
            </a:r>
          </a:p>
          <a:p>
            <a:pPr algn="ctr"/>
            <a:endParaRPr lang="en-US" sz="1600" dirty="0"/>
          </a:p>
          <a:p>
            <a:pPr algn="ctr"/>
            <a:r>
              <a:rPr lang="en-US" dirty="0"/>
              <a:t>2 minutes to Post your comment(s) in the chat box.</a:t>
            </a:r>
          </a:p>
        </p:txBody>
      </p:sp>
    </p:spTree>
    <p:extLst>
      <p:ext uri="{BB962C8B-B14F-4D97-AF65-F5344CB8AC3E}">
        <p14:creationId xmlns:p14="http://schemas.microsoft.com/office/powerpoint/2010/main" val="16045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7D6D-DECF-4926-94F7-3B0845C7C1F7}"/>
              </a:ext>
            </a:extLst>
          </p:cNvPr>
          <p:cNvSpPr>
            <a:spLocks noGrp="1"/>
          </p:cNvSpPr>
          <p:nvPr>
            <p:ph type="title"/>
          </p:nvPr>
        </p:nvSpPr>
        <p:spPr/>
        <p:txBody>
          <a:bodyPr/>
          <a:lstStyle/>
          <a:p>
            <a:r>
              <a:rPr lang="en-US" dirty="0"/>
              <a:t>Prior engagement session recap</a:t>
            </a:r>
          </a:p>
        </p:txBody>
      </p:sp>
      <p:sp>
        <p:nvSpPr>
          <p:cNvPr id="6" name="Rectangle 5">
            <a:extLst>
              <a:ext uri="{FF2B5EF4-FFF2-40B4-BE49-F238E27FC236}">
                <a16:creationId xmlns:a16="http://schemas.microsoft.com/office/drawing/2014/main" id="{C3BFC8F2-F5CC-47EA-AFE1-FC956822BACB}"/>
              </a:ext>
            </a:extLst>
          </p:cNvPr>
          <p:cNvSpPr/>
          <p:nvPr/>
        </p:nvSpPr>
        <p:spPr>
          <a:xfrm>
            <a:off x="3155576" y="1806298"/>
            <a:ext cx="5880847" cy="2215991"/>
          </a:xfrm>
          <a:prstGeom prst="rect">
            <a:avLst/>
          </a:prstGeom>
        </p:spPr>
        <p:txBody>
          <a:bodyPr wrap="square">
            <a:spAutoFit/>
          </a:bodyPr>
          <a:lstStyle/>
          <a:p>
            <a:pPr algn="ctr"/>
            <a:r>
              <a:rPr lang="en-US" sz="4600" dirty="0">
                <a:solidFill>
                  <a:srgbClr val="F9AB3F"/>
                </a:solidFill>
              </a:rPr>
              <a:t>CIRCLING </a:t>
            </a:r>
          </a:p>
          <a:p>
            <a:pPr algn="ctr"/>
            <a:endParaRPr lang="en-US" sz="4600" dirty="0">
              <a:solidFill>
                <a:srgbClr val="F9AB3F"/>
              </a:solidFill>
            </a:endParaRPr>
          </a:p>
          <a:p>
            <a:pPr algn="ctr"/>
            <a:r>
              <a:rPr lang="en-US" sz="4600" dirty="0">
                <a:solidFill>
                  <a:srgbClr val="F9AB3F"/>
                </a:solidFill>
              </a:rPr>
              <a:t>BACK</a:t>
            </a:r>
          </a:p>
        </p:txBody>
      </p:sp>
      <p:pic>
        <p:nvPicPr>
          <p:cNvPr id="4" name="Picture 3">
            <a:extLst>
              <a:ext uri="{FF2B5EF4-FFF2-40B4-BE49-F238E27FC236}">
                <a16:creationId xmlns:a16="http://schemas.microsoft.com/office/drawing/2014/main" id="{6F8415A5-0BF0-4BE5-9CC1-CAC92ECF1A78}"/>
              </a:ext>
            </a:extLst>
          </p:cNvPr>
          <p:cNvPicPr>
            <a:picLocks noChangeAspect="1"/>
          </p:cNvPicPr>
          <p:nvPr/>
        </p:nvPicPr>
        <p:blipFill>
          <a:blip r:embed="rId2"/>
          <a:stretch>
            <a:fillRect/>
          </a:stretch>
        </p:blipFill>
        <p:spPr>
          <a:xfrm>
            <a:off x="2188125" y="1962785"/>
            <a:ext cx="7815749" cy="2932430"/>
          </a:xfrm>
          <a:prstGeom prst="rect">
            <a:avLst/>
          </a:prstGeom>
        </p:spPr>
      </p:pic>
    </p:spTree>
    <p:extLst>
      <p:ext uri="{BB962C8B-B14F-4D97-AF65-F5344CB8AC3E}">
        <p14:creationId xmlns:p14="http://schemas.microsoft.com/office/powerpoint/2010/main" val="224758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9F6E-7F91-41B2-AD74-2D2B7D281621}"/>
              </a:ext>
            </a:extLst>
          </p:cNvPr>
          <p:cNvSpPr>
            <a:spLocks noGrp="1"/>
          </p:cNvSpPr>
          <p:nvPr>
            <p:ph type="title"/>
          </p:nvPr>
        </p:nvSpPr>
        <p:spPr/>
        <p:txBody>
          <a:bodyPr/>
          <a:lstStyle/>
          <a:p>
            <a:r>
              <a:rPr lang="en-US" dirty="0"/>
              <a:t>Introduction: LCAP fundamentals</a:t>
            </a:r>
          </a:p>
        </p:txBody>
      </p:sp>
      <p:sp>
        <p:nvSpPr>
          <p:cNvPr id="3" name="Content Placeholder 2">
            <a:extLst>
              <a:ext uri="{FF2B5EF4-FFF2-40B4-BE49-F238E27FC236}">
                <a16:creationId xmlns:a16="http://schemas.microsoft.com/office/drawing/2014/main" id="{A6B83A4C-6237-469D-9294-CAA5613A23B7}"/>
              </a:ext>
            </a:extLst>
          </p:cNvPr>
          <p:cNvSpPr>
            <a:spLocks noGrp="1"/>
          </p:cNvSpPr>
          <p:nvPr>
            <p:ph idx="1"/>
          </p:nvPr>
        </p:nvSpPr>
        <p:spPr>
          <a:xfrm>
            <a:off x="252273" y="1079901"/>
            <a:ext cx="7075453" cy="5207168"/>
          </a:xfrm>
        </p:spPr>
        <p:txBody>
          <a:bodyPr/>
          <a:lstStyle/>
          <a:p>
            <a:r>
              <a:rPr lang="en-US" sz="3200" dirty="0"/>
              <a:t>Topics Presented:</a:t>
            </a:r>
          </a:p>
          <a:p>
            <a:pPr marL="457200" indent="-457200">
              <a:buFont typeface="Wingdings" panose="05000000000000000000" pitchFamily="2" charset="2"/>
              <a:buChar char="q"/>
            </a:pPr>
            <a:r>
              <a:rPr lang="en-US" sz="3200" dirty="0"/>
              <a:t>LCAP Requirements and Components</a:t>
            </a:r>
          </a:p>
          <a:p>
            <a:pPr marL="1143000" lvl="1" indent="-457200">
              <a:buFontTx/>
              <a:buChar char="-"/>
            </a:pPr>
            <a:r>
              <a:rPr lang="en-US" sz="2800" dirty="0"/>
              <a:t>LCAP Development</a:t>
            </a:r>
          </a:p>
          <a:p>
            <a:pPr marL="1143000" lvl="1" indent="-457200">
              <a:buFontTx/>
              <a:buChar char="-"/>
            </a:pPr>
            <a:r>
              <a:rPr lang="en-US" sz="2800" dirty="0"/>
              <a:t>LCAP Lifecycle</a:t>
            </a:r>
          </a:p>
          <a:p>
            <a:pPr marL="1143000" lvl="1" indent="-457200">
              <a:buFontTx/>
              <a:buChar char="-"/>
            </a:pPr>
            <a:r>
              <a:rPr lang="en-US" sz="2800" dirty="0"/>
              <a:t>LCAP Requirements</a:t>
            </a:r>
          </a:p>
          <a:p>
            <a:pPr marL="1143000" lvl="1" indent="-457200">
              <a:buFontTx/>
              <a:buChar char="-"/>
            </a:pPr>
            <a:r>
              <a:rPr lang="en-US" sz="2800" dirty="0"/>
              <a:t>Educational Partners</a:t>
            </a:r>
          </a:p>
          <a:p>
            <a:pPr marL="1143000" lvl="1" indent="-457200">
              <a:buFontTx/>
              <a:buChar char="-"/>
            </a:pPr>
            <a:r>
              <a:rPr lang="en-US" sz="2800" dirty="0"/>
              <a:t>LCAP Approval Process</a:t>
            </a:r>
          </a:p>
          <a:p>
            <a:pPr marL="1143000" lvl="1" indent="-457200">
              <a:buFontTx/>
              <a:buChar char="-"/>
            </a:pPr>
            <a:r>
              <a:rPr lang="en-US" sz="2800" dirty="0"/>
              <a:t>Local Control Funding Formula</a:t>
            </a:r>
          </a:p>
          <a:p>
            <a:pPr marL="457200" indent="-457200">
              <a:buFont typeface="Wingdings" panose="05000000000000000000" pitchFamily="2" charset="2"/>
              <a:buChar char="q"/>
            </a:pPr>
            <a:r>
              <a:rPr lang="en-US" sz="3200" dirty="0"/>
              <a:t>LCAP and School Plan for Student Achievement (SPSA) Alignment</a:t>
            </a:r>
          </a:p>
        </p:txBody>
      </p:sp>
      <p:sp>
        <p:nvSpPr>
          <p:cNvPr id="4" name="TextBox 3">
            <a:extLst>
              <a:ext uri="{FF2B5EF4-FFF2-40B4-BE49-F238E27FC236}">
                <a16:creationId xmlns:a16="http://schemas.microsoft.com/office/drawing/2014/main" id="{256D0401-DFF8-45F2-B2A9-BA42AE50339F}"/>
              </a:ext>
            </a:extLst>
          </p:cNvPr>
          <p:cNvSpPr txBox="1"/>
          <p:nvPr/>
        </p:nvSpPr>
        <p:spPr>
          <a:xfrm>
            <a:off x="7503091" y="1705451"/>
            <a:ext cx="4477325" cy="3046988"/>
          </a:xfrm>
          <a:prstGeom prst="rect">
            <a:avLst/>
          </a:prstGeom>
          <a:noFill/>
          <a:ln w="50800">
            <a:solidFill>
              <a:srgbClr val="F9AB3F"/>
            </a:solidFill>
            <a:prstDash val="dashDot"/>
          </a:ln>
        </p:spPr>
        <p:txBody>
          <a:bodyPr wrap="square" rtlCol="0">
            <a:spAutoFit/>
          </a:bodyPr>
          <a:lstStyle/>
          <a:p>
            <a:pPr algn="ctr"/>
            <a:r>
              <a:rPr lang="en-US" sz="2600" b="1" dirty="0">
                <a:effectLst>
                  <a:outerShdw blurRad="38100" dist="38100" dir="2700000" algn="tl">
                    <a:srgbClr val="000000">
                      <a:alpha val="43137"/>
                    </a:srgbClr>
                  </a:outerShdw>
                </a:effectLst>
              </a:rPr>
              <a:t>Accessing the LCAP?</a:t>
            </a:r>
          </a:p>
          <a:p>
            <a:pPr algn="ctr"/>
            <a:endParaRPr lang="en-US" sz="2600" b="1" dirty="0">
              <a:effectLst>
                <a:outerShdw blurRad="38100" dist="38100" dir="2700000" algn="tl">
                  <a:srgbClr val="000000">
                    <a:alpha val="43137"/>
                  </a:srgbClr>
                </a:outerShdw>
              </a:effectLst>
            </a:endParaRPr>
          </a:p>
          <a:p>
            <a:r>
              <a:rPr lang="en-US" sz="2000" dirty="0"/>
              <a:t>SUSDs LCAP is available on the district’s webpage: </a:t>
            </a:r>
            <a:r>
              <a:rPr lang="en-US" sz="2000" dirty="0">
                <a:hlinkClick r:id="rId2"/>
              </a:rPr>
              <a:t>https://www.stocktonusd.net/Page/16289</a:t>
            </a:r>
            <a:endParaRPr lang="en-US" sz="2000" dirty="0"/>
          </a:p>
          <a:p>
            <a:endParaRPr lang="en-US" sz="2000" dirty="0"/>
          </a:p>
          <a:p>
            <a:r>
              <a:rPr lang="en-US" sz="2000" dirty="0"/>
              <a:t>This webpage also provides a central location for updates on current LCAP activities and previous.</a:t>
            </a:r>
          </a:p>
        </p:txBody>
      </p:sp>
    </p:spTree>
    <p:extLst>
      <p:ext uri="{BB962C8B-B14F-4D97-AF65-F5344CB8AC3E}">
        <p14:creationId xmlns:p14="http://schemas.microsoft.com/office/powerpoint/2010/main" val="263720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DC04-E28D-4621-8308-D22C61F7B36D}"/>
              </a:ext>
            </a:extLst>
          </p:cNvPr>
          <p:cNvSpPr>
            <a:spLocks noGrp="1"/>
          </p:cNvSpPr>
          <p:nvPr>
            <p:ph type="title"/>
          </p:nvPr>
        </p:nvSpPr>
        <p:spPr>
          <a:xfrm>
            <a:off x="1417209" y="0"/>
            <a:ext cx="10412866" cy="1325563"/>
          </a:xfrm>
        </p:spPr>
        <p:txBody>
          <a:bodyPr>
            <a:normAutofit/>
          </a:bodyPr>
          <a:lstStyle/>
          <a:p>
            <a:r>
              <a:rPr lang="en-US" sz="4000" dirty="0"/>
              <a:t>Opportunities to build trust </a:t>
            </a:r>
            <a:br>
              <a:rPr lang="en-US" sz="4000" dirty="0"/>
            </a:br>
            <a:r>
              <a:rPr lang="en-US" sz="4000" dirty="0"/>
              <a:t>Through Authentic Engagement</a:t>
            </a:r>
          </a:p>
        </p:txBody>
      </p:sp>
      <p:pic>
        <p:nvPicPr>
          <p:cNvPr id="4" name="Picture 3">
            <a:extLst>
              <a:ext uri="{FF2B5EF4-FFF2-40B4-BE49-F238E27FC236}">
                <a16:creationId xmlns:a16="http://schemas.microsoft.com/office/drawing/2014/main" id="{73FF065F-9BC8-4D9F-B02C-CC02CE4D261F}"/>
              </a:ext>
            </a:extLst>
          </p:cNvPr>
          <p:cNvPicPr>
            <a:picLocks noChangeAspect="1"/>
          </p:cNvPicPr>
          <p:nvPr/>
        </p:nvPicPr>
        <p:blipFill>
          <a:blip r:embed="rId2"/>
          <a:stretch>
            <a:fillRect/>
          </a:stretch>
        </p:blipFill>
        <p:spPr>
          <a:xfrm>
            <a:off x="3828361" y="1508900"/>
            <a:ext cx="4335138" cy="4691582"/>
          </a:xfrm>
          <a:prstGeom prst="rect">
            <a:avLst/>
          </a:prstGeom>
        </p:spPr>
      </p:pic>
      <p:sp>
        <p:nvSpPr>
          <p:cNvPr id="7" name="Rectangle 6">
            <a:extLst>
              <a:ext uri="{FF2B5EF4-FFF2-40B4-BE49-F238E27FC236}">
                <a16:creationId xmlns:a16="http://schemas.microsoft.com/office/drawing/2014/main" id="{DE358F06-2851-4B70-8D34-47A4A0DE897F}"/>
              </a:ext>
            </a:extLst>
          </p:cNvPr>
          <p:cNvSpPr/>
          <p:nvPr/>
        </p:nvSpPr>
        <p:spPr>
          <a:xfrm>
            <a:off x="193323" y="5239610"/>
            <a:ext cx="8526528" cy="1384995"/>
          </a:xfrm>
          <a:prstGeom prst="rect">
            <a:avLst/>
          </a:prstGeom>
        </p:spPr>
        <p:txBody>
          <a:bodyPr wrap="square">
            <a:spAutoFit/>
          </a:bodyPr>
          <a:lstStyle/>
          <a:p>
            <a:r>
              <a:rPr lang="en-US" sz="1400" dirty="0">
                <a:solidFill>
                  <a:schemeClr val="bg1"/>
                </a:solidFill>
              </a:rPr>
              <a:t>Joining Together to Create a Bold Vision for </a:t>
            </a:r>
          </a:p>
          <a:p>
            <a:r>
              <a:rPr lang="en-US" sz="1400" dirty="0">
                <a:solidFill>
                  <a:schemeClr val="bg1"/>
                </a:solidFill>
              </a:rPr>
              <a:t>Next Generation Family Engagement</a:t>
            </a:r>
          </a:p>
          <a:p>
            <a:r>
              <a:rPr lang="en-US" sz="1400" dirty="0">
                <a:solidFill>
                  <a:schemeClr val="bg1"/>
                </a:solidFill>
              </a:rPr>
              <a:t>Engaging Families to Transform Education</a:t>
            </a:r>
            <a:endParaRPr lang="en-US" sz="1400" dirty="0">
              <a:solidFill>
                <a:schemeClr val="bg1"/>
              </a:solidFill>
              <a:hlinkClick r:id="rId3">
                <a:extLst>
                  <a:ext uri="{A12FA001-AC4F-418D-AE19-62706E023703}">
                    <ahyp:hlinkClr xmlns:ahyp="http://schemas.microsoft.com/office/drawing/2018/hyperlinkcolor" val="tx"/>
                  </a:ext>
                </a:extLst>
              </a:hlinkClick>
            </a:endParaRPr>
          </a:p>
          <a:p>
            <a:endParaRPr lang="en-US" sz="1400" dirty="0">
              <a:solidFill>
                <a:schemeClr val="bg1"/>
              </a:solidFill>
            </a:endParaRPr>
          </a:p>
          <a:p>
            <a:r>
              <a:rPr lang="en-US" sz="1400" dirty="0">
                <a:solidFill>
                  <a:schemeClr val="bg1"/>
                </a:solidFill>
              </a:rPr>
              <a:t>Carnegie Corporation of New York</a:t>
            </a:r>
          </a:p>
          <a:p>
            <a:r>
              <a:rPr lang="en-US" sz="1400" dirty="0">
                <a:solidFill>
                  <a:schemeClr val="bg1"/>
                </a:solidFill>
                <a:hlinkClick r:id="rId3">
                  <a:extLst>
                    <a:ext uri="{A12FA001-AC4F-418D-AE19-62706E023703}">
                      <ahyp:hlinkClr xmlns:ahyp="http://schemas.microsoft.com/office/drawing/2018/hyperlinkcolor" val="tx"/>
                    </a:ext>
                  </a:extLst>
                </a:hlinkClick>
              </a:rPr>
              <a:t>https://media.carnegie.org/filer_public/f8/78/f8784565-4bd6-4aa3-bd80-2b98fd43380e/parent-engagement-2018.pdf</a:t>
            </a:r>
            <a:endParaRPr lang="en-US" sz="1400" dirty="0">
              <a:solidFill>
                <a:schemeClr val="bg1"/>
              </a:solidFill>
            </a:endParaRPr>
          </a:p>
        </p:txBody>
      </p:sp>
    </p:spTree>
    <p:extLst>
      <p:ext uri="{BB962C8B-B14F-4D97-AF65-F5344CB8AC3E}">
        <p14:creationId xmlns:p14="http://schemas.microsoft.com/office/powerpoint/2010/main" val="383435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85F8-C9AC-46A9-9469-E5D62FF420EA}"/>
              </a:ext>
            </a:extLst>
          </p:cNvPr>
          <p:cNvSpPr>
            <a:spLocks noGrp="1"/>
          </p:cNvSpPr>
          <p:nvPr>
            <p:ph type="title"/>
          </p:nvPr>
        </p:nvSpPr>
        <p:spPr/>
        <p:txBody>
          <a:bodyPr/>
          <a:lstStyle/>
          <a:p>
            <a:r>
              <a:rPr lang="en-US" dirty="0"/>
              <a:t>Building family and community engagement</a:t>
            </a:r>
          </a:p>
        </p:txBody>
      </p:sp>
      <p:sp>
        <p:nvSpPr>
          <p:cNvPr id="3" name="Content Placeholder 2">
            <a:extLst>
              <a:ext uri="{FF2B5EF4-FFF2-40B4-BE49-F238E27FC236}">
                <a16:creationId xmlns:a16="http://schemas.microsoft.com/office/drawing/2014/main" id="{597D6F8E-A412-4448-9E29-14F021B883A5}"/>
              </a:ext>
            </a:extLst>
          </p:cNvPr>
          <p:cNvSpPr>
            <a:spLocks noGrp="1"/>
          </p:cNvSpPr>
          <p:nvPr>
            <p:ph idx="1"/>
          </p:nvPr>
        </p:nvSpPr>
        <p:spPr>
          <a:xfrm>
            <a:off x="1" y="1079901"/>
            <a:ext cx="12192000" cy="925632"/>
          </a:xfrm>
        </p:spPr>
        <p:txBody>
          <a:bodyPr>
            <a:normAutofit lnSpcReduction="10000"/>
          </a:bodyPr>
          <a:lstStyle/>
          <a:p>
            <a:pPr algn="ctr"/>
            <a:r>
              <a:rPr lang="en-US" sz="2600" b="1" dirty="0"/>
              <a:t>Principles of Research and Practice for </a:t>
            </a:r>
          </a:p>
          <a:p>
            <a:pPr algn="ctr"/>
            <a:r>
              <a:rPr lang="en-US" sz="2600" b="1" dirty="0"/>
              <a:t>Building Family and Community Engagement</a:t>
            </a:r>
          </a:p>
        </p:txBody>
      </p:sp>
      <p:grpSp>
        <p:nvGrpSpPr>
          <p:cNvPr id="11" name="Group 10">
            <a:extLst>
              <a:ext uri="{FF2B5EF4-FFF2-40B4-BE49-F238E27FC236}">
                <a16:creationId xmlns:a16="http://schemas.microsoft.com/office/drawing/2014/main" id="{8BAEC48F-B18F-449D-B757-944E9570DD6F}"/>
              </a:ext>
            </a:extLst>
          </p:cNvPr>
          <p:cNvGrpSpPr/>
          <p:nvPr/>
        </p:nvGrpSpPr>
        <p:grpSpPr>
          <a:xfrm>
            <a:off x="252274" y="2005533"/>
            <a:ext cx="11766304" cy="3405801"/>
            <a:chOff x="232594" y="1542717"/>
            <a:chExt cx="11766304" cy="3405801"/>
          </a:xfrm>
        </p:grpSpPr>
        <p:pic>
          <p:nvPicPr>
            <p:cNvPr id="8" name="Picture 7">
              <a:extLst>
                <a:ext uri="{FF2B5EF4-FFF2-40B4-BE49-F238E27FC236}">
                  <a16:creationId xmlns:a16="http://schemas.microsoft.com/office/drawing/2014/main" id="{73CE4672-CED4-4819-90F7-D59C73A59C5C}"/>
                </a:ext>
              </a:extLst>
            </p:cNvPr>
            <p:cNvPicPr>
              <a:picLocks noChangeAspect="1"/>
            </p:cNvPicPr>
            <p:nvPr/>
          </p:nvPicPr>
          <p:blipFill>
            <a:blip r:embed="rId2"/>
            <a:stretch>
              <a:fillRect/>
            </a:stretch>
          </p:blipFill>
          <p:spPr>
            <a:xfrm>
              <a:off x="232594" y="1542717"/>
              <a:ext cx="3930373" cy="3405801"/>
            </a:xfrm>
            <a:prstGeom prst="rect">
              <a:avLst/>
            </a:prstGeom>
          </p:spPr>
        </p:pic>
        <p:pic>
          <p:nvPicPr>
            <p:cNvPr id="9" name="Picture 8">
              <a:extLst>
                <a:ext uri="{FF2B5EF4-FFF2-40B4-BE49-F238E27FC236}">
                  <a16:creationId xmlns:a16="http://schemas.microsoft.com/office/drawing/2014/main" id="{DBEA76D3-8D89-4F0F-BA0E-FCCA76B669A9}"/>
                </a:ext>
              </a:extLst>
            </p:cNvPr>
            <p:cNvPicPr>
              <a:picLocks noChangeAspect="1"/>
            </p:cNvPicPr>
            <p:nvPr/>
          </p:nvPicPr>
          <p:blipFill>
            <a:blip r:embed="rId3"/>
            <a:stretch>
              <a:fillRect/>
            </a:stretch>
          </p:blipFill>
          <p:spPr>
            <a:xfrm>
              <a:off x="4288426" y="1542717"/>
              <a:ext cx="3860151" cy="2476033"/>
            </a:xfrm>
            <a:prstGeom prst="rect">
              <a:avLst/>
            </a:prstGeom>
          </p:spPr>
        </p:pic>
        <p:pic>
          <p:nvPicPr>
            <p:cNvPr id="10" name="Picture 9">
              <a:extLst>
                <a:ext uri="{FF2B5EF4-FFF2-40B4-BE49-F238E27FC236}">
                  <a16:creationId xmlns:a16="http://schemas.microsoft.com/office/drawing/2014/main" id="{CD5D1138-EA3C-40D0-B980-3E97BF4E8E7F}"/>
                </a:ext>
              </a:extLst>
            </p:cNvPr>
            <p:cNvPicPr>
              <a:picLocks noChangeAspect="1"/>
            </p:cNvPicPr>
            <p:nvPr/>
          </p:nvPicPr>
          <p:blipFill>
            <a:blip r:embed="rId4"/>
            <a:stretch>
              <a:fillRect/>
            </a:stretch>
          </p:blipFill>
          <p:spPr>
            <a:xfrm>
              <a:off x="8274036" y="1542717"/>
              <a:ext cx="3724862" cy="3405800"/>
            </a:xfrm>
            <a:prstGeom prst="rect">
              <a:avLst/>
            </a:prstGeom>
          </p:spPr>
        </p:pic>
      </p:grpSp>
    </p:spTree>
    <p:extLst>
      <p:ext uri="{BB962C8B-B14F-4D97-AF65-F5344CB8AC3E}">
        <p14:creationId xmlns:p14="http://schemas.microsoft.com/office/powerpoint/2010/main" val="642069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7EAC-D400-4B00-A643-EB7617993A84}"/>
              </a:ext>
            </a:extLst>
          </p:cNvPr>
          <p:cNvSpPr>
            <a:spLocks noGrp="1"/>
          </p:cNvSpPr>
          <p:nvPr>
            <p:ph type="title"/>
          </p:nvPr>
        </p:nvSpPr>
        <p:spPr/>
        <p:txBody>
          <a:bodyPr/>
          <a:lstStyle/>
          <a:p>
            <a:r>
              <a:rPr lang="en-US" dirty="0"/>
              <a:t>Co-creating family and community engagement</a:t>
            </a:r>
          </a:p>
        </p:txBody>
      </p:sp>
      <p:sp>
        <p:nvSpPr>
          <p:cNvPr id="4" name="TextBox 3">
            <a:extLst>
              <a:ext uri="{FF2B5EF4-FFF2-40B4-BE49-F238E27FC236}">
                <a16:creationId xmlns:a16="http://schemas.microsoft.com/office/drawing/2014/main" id="{E8A04DC4-6E89-43B5-BCEB-A60D82A85965}"/>
              </a:ext>
            </a:extLst>
          </p:cNvPr>
          <p:cNvSpPr txBox="1"/>
          <p:nvPr/>
        </p:nvSpPr>
        <p:spPr>
          <a:xfrm>
            <a:off x="1113583" y="2379787"/>
            <a:ext cx="5075914" cy="1754326"/>
          </a:xfrm>
          <a:prstGeom prst="rect">
            <a:avLst/>
          </a:prstGeom>
          <a:noFill/>
        </p:spPr>
        <p:txBody>
          <a:bodyPr wrap="square" rtlCol="0">
            <a:spAutoFit/>
          </a:bodyPr>
          <a:lstStyle/>
          <a:p>
            <a:r>
              <a:rPr lang="en-US" b="1" dirty="0"/>
              <a:t>Title I Parent and Family Engagement Policy</a:t>
            </a:r>
            <a:endParaRPr lang="en-US" dirty="0"/>
          </a:p>
          <a:p>
            <a:r>
              <a:rPr lang="en-US" dirty="0"/>
              <a:t>The school-level parent and family engagement policy must be jointly developed with, and distributed to, parents annually.  It should be a written policy that is updated periodically to meet the changing needs of parents and the school.</a:t>
            </a:r>
          </a:p>
        </p:txBody>
      </p:sp>
      <p:sp>
        <p:nvSpPr>
          <p:cNvPr id="5" name="TextBox 4">
            <a:extLst>
              <a:ext uri="{FF2B5EF4-FFF2-40B4-BE49-F238E27FC236}">
                <a16:creationId xmlns:a16="http://schemas.microsoft.com/office/drawing/2014/main" id="{6EDC3A9A-7C87-434D-8546-3CFFA6BC1958}"/>
              </a:ext>
            </a:extLst>
          </p:cNvPr>
          <p:cNvSpPr txBox="1"/>
          <p:nvPr/>
        </p:nvSpPr>
        <p:spPr>
          <a:xfrm>
            <a:off x="6486027" y="2379787"/>
            <a:ext cx="5075914" cy="1754326"/>
          </a:xfrm>
          <a:prstGeom prst="rect">
            <a:avLst/>
          </a:prstGeom>
          <a:noFill/>
        </p:spPr>
        <p:txBody>
          <a:bodyPr wrap="square" rtlCol="0">
            <a:spAutoFit/>
          </a:bodyPr>
          <a:lstStyle/>
          <a:p>
            <a:r>
              <a:rPr lang="en-US" b="1" dirty="0"/>
              <a:t>School-Parent Compact          </a:t>
            </a:r>
            <a:endParaRPr lang="en-US" dirty="0"/>
          </a:p>
          <a:p>
            <a:r>
              <a:rPr lang="en-US" dirty="0"/>
              <a:t>The School-Parent Compact is included in the Title I Parental Involvement Policy; therefore, it is distributed annually.  The Compact should be updated periodically to meet the changing needs of parents and the school.</a:t>
            </a:r>
          </a:p>
        </p:txBody>
      </p:sp>
      <p:sp>
        <p:nvSpPr>
          <p:cNvPr id="6" name="TextBox 5">
            <a:extLst>
              <a:ext uri="{FF2B5EF4-FFF2-40B4-BE49-F238E27FC236}">
                <a16:creationId xmlns:a16="http://schemas.microsoft.com/office/drawing/2014/main" id="{BB8437F6-1E15-4A30-A4F9-2524510B818C}"/>
              </a:ext>
            </a:extLst>
          </p:cNvPr>
          <p:cNvSpPr txBox="1"/>
          <p:nvPr/>
        </p:nvSpPr>
        <p:spPr>
          <a:xfrm>
            <a:off x="437692" y="1057570"/>
            <a:ext cx="11316615" cy="1261884"/>
          </a:xfrm>
          <a:prstGeom prst="rect">
            <a:avLst/>
          </a:prstGeom>
          <a:noFill/>
        </p:spPr>
        <p:txBody>
          <a:bodyPr wrap="square" rtlCol="0">
            <a:spAutoFit/>
          </a:bodyPr>
          <a:lstStyle/>
          <a:p>
            <a:pPr algn="ctr"/>
            <a:r>
              <a:rPr lang="en-US" sz="3600" dirty="0">
                <a:solidFill>
                  <a:schemeClr val="accent5">
                    <a:lumMod val="60000"/>
                    <a:lumOff val="40000"/>
                  </a:schemeClr>
                </a:solidFill>
              </a:rPr>
              <a:t>Did you know?</a:t>
            </a:r>
          </a:p>
          <a:p>
            <a:pPr algn="ctr"/>
            <a:endParaRPr lang="en-US" sz="1600" dirty="0">
              <a:solidFill>
                <a:schemeClr val="accent5">
                  <a:lumMod val="60000"/>
                  <a:lumOff val="40000"/>
                </a:schemeClr>
              </a:solidFill>
            </a:endParaRPr>
          </a:p>
          <a:p>
            <a:pPr algn="ctr"/>
            <a:r>
              <a:rPr lang="en-US" sz="2400" dirty="0">
                <a:solidFill>
                  <a:schemeClr val="accent5">
                    <a:lumMod val="60000"/>
                    <a:lumOff val="40000"/>
                  </a:schemeClr>
                </a:solidFill>
              </a:rPr>
              <a:t>EVERY school in SUSD is required to annually review WITH parents and families!</a:t>
            </a:r>
          </a:p>
        </p:txBody>
      </p:sp>
      <p:sp>
        <p:nvSpPr>
          <p:cNvPr id="9" name="Rectangle 8">
            <a:extLst>
              <a:ext uri="{FF2B5EF4-FFF2-40B4-BE49-F238E27FC236}">
                <a16:creationId xmlns:a16="http://schemas.microsoft.com/office/drawing/2014/main" id="{1ECB2B1E-7B9D-4B4E-8F15-3D5B181AD878}"/>
              </a:ext>
            </a:extLst>
          </p:cNvPr>
          <p:cNvSpPr/>
          <p:nvPr/>
        </p:nvSpPr>
        <p:spPr>
          <a:xfrm>
            <a:off x="855878" y="6111335"/>
            <a:ext cx="7483450" cy="646331"/>
          </a:xfrm>
          <a:prstGeom prst="rect">
            <a:avLst/>
          </a:prstGeom>
        </p:spPr>
        <p:txBody>
          <a:bodyPr wrap="square">
            <a:spAutoFit/>
          </a:bodyPr>
          <a:lstStyle/>
          <a:p>
            <a:r>
              <a:rPr lang="en-US" dirty="0"/>
              <a:t>Check Out King Elementary School: </a:t>
            </a:r>
            <a:r>
              <a:rPr lang="en-US" dirty="0">
                <a:hlinkClick r:id="rId2"/>
              </a:rPr>
              <a:t>https://www.stocktonusd.net/Page/43</a:t>
            </a:r>
            <a:endParaRPr lang="en-US" dirty="0"/>
          </a:p>
          <a:p>
            <a:endParaRPr lang="en-US" dirty="0"/>
          </a:p>
        </p:txBody>
      </p:sp>
      <p:pic>
        <p:nvPicPr>
          <p:cNvPr id="11" name="Picture 10">
            <a:extLst>
              <a:ext uri="{FF2B5EF4-FFF2-40B4-BE49-F238E27FC236}">
                <a16:creationId xmlns:a16="http://schemas.microsoft.com/office/drawing/2014/main" id="{E0D50874-40B7-414C-9244-0FFAC3825389}"/>
              </a:ext>
            </a:extLst>
          </p:cNvPr>
          <p:cNvPicPr>
            <a:picLocks noChangeAspect="1"/>
          </p:cNvPicPr>
          <p:nvPr/>
        </p:nvPicPr>
        <p:blipFill>
          <a:blip r:embed="rId3"/>
          <a:stretch>
            <a:fillRect/>
          </a:stretch>
        </p:blipFill>
        <p:spPr>
          <a:xfrm>
            <a:off x="6807735" y="4232889"/>
            <a:ext cx="2267067" cy="1657435"/>
          </a:xfrm>
          <a:prstGeom prst="rect">
            <a:avLst/>
          </a:prstGeom>
        </p:spPr>
      </p:pic>
      <p:pic>
        <p:nvPicPr>
          <p:cNvPr id="12" name="Picture 11">
            <a:extLst>
              <a:ext uri="{FF2B5EF4-FFF2-40B4-BE49-F238E27FC236}">
                <a16:creationId xmlns:a16="http://schemas.microsoft.com/office/drawing/2014/main" id="{1B4C942A-1F06-4FB6-84CF-8E7ECA52AE72}"/>
              </a:ext>
            </a:extLst>
          </p:cNvPr>
          <p:cNvPicPr>
            <a:picLocks noChangeAspect="1"/>
          </p:cNvPicPr>
          <p:nvPr/>
        </p:nvPicPr>
        <p:blipFill>
          <a:blip r:embed="rId4"/>
          <a:stretch>
            <a:fillRect/>
          </a:stretch>
        </p:blipFill>
        <p:spPr>
          <a:xfrm>
            <a:off x="1616822" y="4252466"/>
            <a:ext cx="2286117" cy="1689187"/>
          </a:xfrm>
          <a:prstGeom prst="rect">
            <a:avLst/>
          </a:prstGeom>
        </p:spPr>
      </p:pic>
      <p:pic>
        <p:nvPicPr>
          <p:cNvPr id="13" name="Picture 12">
            <a:extLst>
              <a:ext uri="{FF2B5EF4-FFF2-40B4-BE49-F238E27FC236}">
                <a16:creationId xmlns:a16="http://schemas.microsoft.com/office/drawing/2014/main" id="{764FD79E-07F3-4469-8106-B7ED255C7B04}"/>
              </a:ext>
            </a:extLst>
          </p:cNvPr>
          <p:cNvPicPr>
            <a:picLocks noChangeAspect="1"/>
          </p:cNvPicPr>
          <p:nvPr/>
        </p:nvPicPr>
        <p:blipFill>
          <a:blip r:embed="rId5"/>
          <a:stretch>
            <a:fillRect/>
          </a:stretch>
        </p:blipFill>
        <p:spPr>
          <a:xfrm>
            <a:off x="4218960" y="4252466"/>
            <a:ext cx="2267067" cy="1720938"/>
          </a:xfrm>
          <a:prstGeom prst="rect">
            <a:avLst/>
          </a:prstGeom>
        </p:spPr>
      </p:pic>
    </p:spTree>
    <p:extLst>
      <p:ext uri="{BB962C8B-B14F-4D97-AF65-F5344CB8AC3E}">
        <p14:creationId xmlns:p14="http://schemas.microsoft.com/office/powerpoint/2010/main" val="331472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27D5-A2C1-4EA8-AB91-79C03E91AF1B}"/>
              </a:ext>
            </a:extLst>
          </p:cNvPr>
          <p:cNvSpPr>
            <a:spLocks noGrp="1"/>
          </p:cNvSpPr>
          <p:nvPr>
            <p:ph type="title"/>
          </p:nvPr>
        </p:nvSpPr>
        <p:spPr/>
        <p:txBody>
          <a:bodyPr/>
          <a:lstStyle/>
          <a:p>
            <a:r>
              <a:rPr lang="en-US" dirty="0"/>
              <a:t>School level engagement policy</a:t>
            </a:r>
          </a:p>
        </p:txBody>
      </p:sp>
      <p:pic>
        <p:nvPicPr>
          <p:cNvPr id="4" name="Content Placeholder 3">
            <a:extLst>
              <a:ext uri="{FF2B5EF4-FFF2-40B4-BE49-F238E27FC236}">
                <a16:creationId xmlns:a16="http://schemas.microsoft.com/office/drawing/2014/main" id="{803FAFE2-483A-40F5-939E-D7DF9B69B8DA}"/>
              </a:ext>
            </a:extLst>
          </p:cNvPr>
          <p:cNvPicPr>
            <a:picLocks noGrp="1" noChangeAspect="1"/>
          </p:cNvPicPr>
          <p:nvPr>
            <p:ph idx="1"/>
          </p:nvPr>
        </p:nvPicPr>
        <p:blipFill>
          <a:blip r:embed="rId2"/>
          <a:stretch>
            <a:fillRect/>
          </a:stretch>
        </p:blipFill>
        <p:spPr>
          <a:xfrm>
            <a:off x="211584" y="1074509"/>
            <a:ext cx="4026343" cy="5207000"/>
          </a:xfrm>
          <a:prstGeom prst="rect">
            <a:avLst/>
          </a:prstGeom>
        </p:spPr>
      </p:pic>
      <p:sp>
        <p:nvSpPr>
          <p:cNvPr id="5" name="TextBox 4">
            <a:extLst>
              <a:ext uri="{FF2B5EF4-FFF2-40B4-BE49-F238E27FC236}">
                <a16:creationId xmlns:a16="http://schemas.microsoft.com/office/drawing/2014/main" id="{D8C2A3BD-CE13-4911-96A0-22788E1C86DC}"/>
              </a:ext>
            </a:extLst>
          </p:cNvPr>
          <p:cNvSpPr txBox="1"/>
          <p:nvPr/>
        </p:nvSpPr>
        <p:spPr>
          <a:xfrm>
            <a:off x="4557713" y="1074509"/>
            <a:ext cx="7422703" cy="4524315"/>
          </a:xfrm>
          <a:prstGeom prst="rect">
            <a:avLst/>
          </a:prstGeom>
          <a:noFill/>
          <a:ln w="38100" cap="rnd">
            <a:solidFill>
              <a:schemeClr val="tx1"/>
            </a:solidFill>
            <a:bevel/>
          </a:ln>
        </p:spPr>
        <p:txBody>
          <a:bodyPr wrap="square" rtlCol="0">
            <a:spAutoFit/>
          </a:bodyPr>
          <a:lstStyle/>
          <a:p>
            <a:r>
              <a:rPr lang="en-US" sz="1500" dirty="0">
                <a:solidFill>
                  <a:srgbClr val="0070C0"/>
                </a:solidFill>
                <a:latin typeface="Calibri" panose="020F0502020204030204" pitchFamily="34" charset="0"/>
                <a:ea typeface="Calibri" panose="020F0502020204030204" pitchFamily="34" charset="0"/>
                <a:cs typeface="Calibri" panose="020F0502020204030204" pitchFamily="34" charset="0"/>
              </a:rPr>
              <a:t>1. Convene Title I Annual Meeting to inform parents of participating students of the requirements of Title I and their rights to be involved</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500" dirty="0">
                <a:solidFill>
                  <a:schemeClr val="accent6"/>
                </a:solidFill>
                <a:latin typeface="Calibri" panose="020F0502020204030204" pitchFamily="34" charset="0"/>
                <a:ea typeface="Calibri" panose="020F0502020204030204" pitchFamily="34" charset="0"/>
                <a:cs typeface="Calibri" panose="020F0502020204030204" pitchFamily="34" charset="0"/>
              </a:rPr>
              <a:t>2. Offer flexible number of meetings</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500" dirty="0">
                <a:solidFill>
                  <a:srgbClr val="0070C0"/>
                </a:solidFill>
                <a:latin typeface="Calibri" panose="020F0502020204030204" pitchFamily="34" charset="0"/>
                <a:ea typeface="Calibri" panose="020F0502020204030204" pitchFamily="34" charset="0"/>
                <a:cs typeface="Calibri" panose="020F0502020204030204" pitchFamily="34" charset="0"/>
              </a:rPr>
              <a:t>3. Involve parents of participating students in an organized, on-going, and timely way, in the planning, review, and in improvement of its Title I programs and Title I parental involvement policy</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500" dirty="0">
                <a:solidFill>
                  <a:schemeClr val="accent6"/>
                </a:solidFill>
                <a:latin typeface="Calibri" panose="020F0502020204030204" pitchFamily="34" charset="0"/>
                <a:ea typeface="Calibri" panose="020F0502020204030204" pitchFamily="34" charset="0"/>
                <a:cs typeface="Calibri" panose="020F0502020204030204" pitchFamily="34" charset="0"/>
              </a:rPr>
              <a:t>4. Provide parents of participating students with timely information about Title I Programs.</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500" dirty="0">
                <a:solidFill>
                  <a:srgbClr val="0070C0"/>
                </a:solidFill>
                <a:latin typeface="Calibri" panose="020F0502020204030204" pitchFamily="34" charset="0"/>
                <a:ea typeface="Calibri" panose="020F0502020204030204" pitchFamily="34" charset="0"/>
                <a:cs typeface="Calibri" panose="020F0502020204030204" pitchFamily="34" charset="0"/>
              </a:rPr>
              <a:t>5. Provide parents of participating students with an explanation of the curriculum, academic assessments, and proficiency levels that students are expected to meet</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500" dirty="0">
                <a:solidFill>
                  <a:schemeClr val="accent6"/>
                </a:solidFill>
                <a:latin typeface="Calibri" panose="020F0502020204030204" pitchFamily="34" charset="0"/>
                <a:ea typeface="Calibri" panose="020F0502020204030204" pitchFamily="34" charset="0"/>
                <a:cs typeface="Calibri" panose="020F0502020204030204" pitchFamily="34" charset="0"/>
              </a:rPr>
              <a:t>6. Provide parents of participating students, if requested, with opportunities for regular meetings to participate in decisions relating to the education of their children</a:t>
            </a:r>
          </a:p>
          <a:p>
            <a:endParaRPr lang="en-US" sz="12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r>
              <a:rPr lang="en-US" sz="1500" dirty="0">
                <a:solidFill>
                  <a:srgbClr val="0070C0"/>
                </a:solidFill>
                <a:latin typeface="Calibri" panose="020F0502020204030204" pitchFamily="34" charset="0"/>
                <a:ea typeface="Calibri" panose="020F0502020204030204" pitchFamily="34" charset="0"/>
                <a:cs typeface="Calibri" panose="020F0502020204030204" pitchFamily="34" charset="0"/>
              </a:rPr>
              <a:t>7. If the school wide program plan under ESSA Section 1114(b) is not satisfactory to the parents of participating children, submit any parent comments on the plan when the school makes the plan available to the LEA (ESSA Section 1116[c]).</a:t>
            </a:r>
          </a:p>
        </p:txBody>
      </p:sp>
    </p:spTree>
    <p:extLst>
      <p:ext uri="{BB962C8B-B14F-4D97-AF65-F5344CB8AC3E}">
        <p14:creationId xmlns:p14="http://schemas.microsoft.com/office/powerpoint/2010/main" val="244498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27D5-A2C1-4EA8-AB91-79C03E91AF1B}"/>
              </a:ext>
            </a:extLst>
          </p:cNvPr>
          <p:cNvSpPr>
            <a:spLocks noGrp="1"/>
          </p:cNvSpPr>
          <p:nvPr>
            <p:ph type="title"/>
          </p:nvPr>
        </p:nvSpPr>
        <p:spPr/>
        <p:txBody>
          <a:bodyPr/>
          <a:lstStyle/>
          <a:p>
            <a:r>
              <a:rPr lang="en-US" dirty="0"/>
              <a:t>School – parent COMPACT</a:t>
            </a:r>
          </a:p>
        </p:txBody>
      </p:sp>
      <p:pic>
        <p:nvPicPr>
          <p:cNvPr id="8" name="Content Placeholder 7">
            <a:extLst>
              <a:ext uri="{FF2B5EF4-FFF2-40B4-BE49-F238E27FC236}">
                <a16:creationId xmlns:a16="http://schemas.microsoft.com/office/drawing/2014/main" id="{4C2CC630-6365-4304-AE5F-611364874379}"/>
              </a:ext>
            </a:extLst>
          </p:cNvPr>
          <p:cNvPicPr>
            <a:picLocks noGrp="1" noChangeAspect="1"/>
          </p:cNvPicPr>
          <p:nvPr>
            <p:ph idx="1"/>
          </p:nvPr>
        </p:nvPicPr>
        <p:blipFill>
          <a:blip r:embed="rId2"/>
          <a:stretch>
            <a:fillRect/>
          </a:stretch>
        </p:blipFill>
        <p:spPr>
          <a:xfrm>
            <a:off x="564094" y="1074509"/>
            <a:ext cx="3178533" cy="5207000"/>
          </a:xfrm>
          <a:prstGeom prst="rect">
            <a:avLst/>
          </a:prstGeom>
        </p:spPr>
      </p:pic>
      <p:sp>
        <p:nvSpPr>
          <p:cNvPr id="9" name="TextBox 8">
            <a:extLst>
              <a:ext uri="{FF2B5EF4-FFF2-40B4-BE49-F238E27FC236}">
                <a16:creationId xmlns:a16="http://schemas.microsoft.com/office/drawing/2014/main" id="{D3AC5AEC-50E5-4C03-8094-659D62496ED7}"/>
              </a:ext>
            </a:extLst>
          </p:cNvPr>
          <p:cNvSpPr txBox="1"/>
          <p:nvPr/>
        </p:nvSpPr>
        <p:spPr>
          <a:xfrm>
            <a:off x="4138863" y="1074509"/>
            <a:ext cx="7633422" cy="4493538"/>
          </a:xfrm>
          <a:prstGeom prst="rect">
            <a:avLst/>
          </a:prstGeom>
          <a:noFill/>
          <a:ln w="38100" cap="rnd">
            <a:solidFill>
              <a:schemeClr val="tx1"/>
            </a:solidFill>
            <a:bevel/>
          </a:ln>
        </p:spPr>
        <p:txBody>
          <a:bodyPr wrap="square" rtlCol="0">
            <a:spAutoFit/>
          </a:bodyPr>
          <a:lstStyle/>
          <a:p>
            <a:pPr algn="ct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WHAT IS A SCHOOL-PARENT COMPACT FOR ACHIEVEMENT?</a:t>
            </a:r>
          </a:p>
          <a:p>
            <a:r>
              <a:rPr lang="en-US" sz="2200" dirty="0">
                <a:latin typeface="Calibri" panose="020F0502020204030204" pitchFamily="34" charset="0"/>
                <a:ea typeface="Calibri" panose="020F0502020204030204" pitchFamily="34" charset="0"/>
                <a:cs typeface="Calibri" panose="020F0502020204030204" pitchFamily="34" charset="0"/>
              </a:rPr>
              <a:t>A School-Parent Compact for Achievement is an agreement that parents, students and teachers develop together. It explains how parents and teachers will work together to make sure all our students reach or exceed grade-level standards.</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1257300" lvl="2" indent="-342900">
              <a:buAutoNum type="arabicPeriod"/>
            </a:pP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District &amp; School Goals</a:t>
            </a:r>
          </a:p>
          <a:p>
            <a:pPr marL="1257300" lvl="2" indent="-342900">
              <a:buAutoNum type="arabicPeriod"/>
            </a:pP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School’s Role</a:t>
            </a:r>
          </a:p>
          <a:p>
            <a:pPr marL="1257300" lvl="2" indent="-342900">
              <a:buAutoNum type="arabicPeriod"/>
            </a:pP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Parent’s Role</a:t>
            </a:r>
          </a:p>
          <a:p>
            <a:pPr marL="1257300" lvl="2" indent="-342900">
              <a:buAutoNum type="arabicPeriod"/>
            </a:pP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Student’s Role</a:t>
            </a:r>
          </a:p>
          <a:p>
            <a:pPr marL="1257300" lvl="2" indent="-342900">
              <a:buAutoNum type="arabicPeriod"/>
            </a:pP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Activities to Build Partnerships</a:t>
            </a:r>
          </a:p>
          <a:p>
            <a:pPr marL="1257300" lvl="2" indent="-342900">
              <a:buAutoNum type="arabicPeriod"/>
            </a:pP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Communication about student Learning</a:t>
            </a:r>
          </a:p>
          <a:p>
            <a:pPr marL="1257300" lvl="2" indent="-342900">
              <a:buAutoNum type="arabicPeriod"/>
            </a:pP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Jointly Developed</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12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EDD1-E3F4-461E-B551-88C464969BCD}"/>
              </a:ext>
            </a:extLst>
          </p:cNvPr>
          <p:cNvSpPr>
            <a:spLocks noGrp="1"/>
          </p:cNvSpPr>
          <p:nvPr>
            <p:ph type="title"/>
          </p:nvPr>
        </p:nvSpPr>
        <p:spPr>
          <a:xfrm>
            <a:off x="1405178" y="233395"/>
            <a:ext cx="9980316" cy="1325563"/>
          </a:xfrm>
        </p:spPr>
        <p:txBody>
          <a:bodyPr/>
          <a:lstStyle/>
          <a:p>
            <a:r>
              <a:rPr lang="en-US" dirty="0"/>
              <a:t>2023-2024 priority recommendations</a:t>
            </a:r>
          </a:p>
        </p:txBody>
      </p:sp>
      <p:pic>
        <p:nvPicPr>
          <p:cNvPr id="6" name="Content Placeholder 5">
            <a:extLst>
              <a:ext uri="{FF2B5EF4-FFF2-40B4-BE49-F238E27FC236}">
                <a16:creationId xmlns:a16="http://schemas.microsoft.com/office/drawing/2014/main" id="{31C83B10-9EFF-415E-97B7-192944276E90}"/>
              </a:ext>
            </a:extLst>
          </p:cNvPr>
          <p:cNvPicPr>
            <a:picLocks noGrp="1" noChangeAspect="1"/>
          </p:cNvPicPr>
          <p:nvPr>
            <p:ph idx="1"/>
          </p:nvPr>
        </p:nvPicPr>
        <p:blipFill>
          <a:blip r:embed="rId3"/>
          <a:stretch>
            <a:fillRect/>
          </a:stretch>
        </p:blipFill>
        <p:spPr>
          <a:xfrm>
            <a:off x="1405178" y="1558958"/>
            <a:ext cx="7519987" cy="4275166"/>
          </a:xfrm>
          <a:prstGeom prst="rect">
            <a:avLst/>
          </a:prstGeom>
        </p:spPr>
      </p:pic>
      <p:sp>
        <p:nvSpPr>
          <p:cNvPr id="5" name="Rectangle 4">
            <a:extLst>
              <a:ext uri="{FF2B5EF4-FFF2-40B4-BE49-F238E27FC236}">
                <a16:creationId xmlns:a16="http://schemas.microsoft.com/office/drawing/2014/main" id="{E31A88BB-6925-440E-96B7-6FFA0402448A}"/>
              </a:ext>
            </a:extLst>
          </p:cNvPr>
          <p:cNvSpPr/>
          <p:nvPr/>
        </p:nvSpPr>
        <p:spPr>
          <a:xfrm>
            <a:off x="9054988" y="1828841"/>
            <a:ext cx="3137012" cy="3139321"/>
          </a:xfrm>
          <a:prstGeom prst="rect">
            <a:avLst/>
          </a:prstGeom>
        </p:spPr>
        <p:txBody>
          <a:bodyPr wrap="square">
            <a:spAutoFit/>
          </a:bodyPr>
          <a:lstStyle/>
          <a:p>
            <a:pPr algn="ctr"/>
            <a:r>
              <a:rPr lang="en-US" dirty="0">
                <a:solidFill>
                  <a:srgbClr val="FFC000"/>
                </a:solidFill>
              </a:rPr>
              <a:t>DECISIONS MADE </a:t>
            </a:r>
          </a:p>
          <a:p>
            <a:pPr algn="ctr"/>
            <a:endParaRPr lang="en-US" dirty="0">
              <a:solidFill>
                <a:srgbClr val="FFC000"/>
              </a:solidFill>
            </a:endParaRPr>
          </a:p>
          <a:p>
            <a:pPr algn="ctr"/>
            <a:r>
              <a:rPr lang="en-US" dirty="0">
                <a:solidFill>
                  <a:srgbClr val="FFC000"/>
                </a:solidFill>
              </a:rPr>
              <a:t>TODAY</a:t>
            </a:r>
          </a:p>
          <a:p>
            <a:pPr algn="ctr"/>
            <a:r>
              <a:rPr lang="en-US" dirty="0">
                <a:solidFill>
                  <a:srgbClr val="FFC000"/>
                </a:solidFill>
              </a:rPr>
              <a:t> </a:t>
            </a:r>
          </a:p>
          <a:p>
            <a:pPr algn="ctr"/>
            <a:r>
              <a:rPr lang="en-US" dirty="0">
                <a:solidFill>
                  <a:srgbClr val="FFC000"/>
                </a:solidFill>
              </a:rPr>
              <a:t>ARE WHAT IS BEST </a:t>
            </a:r>
          </a:p>
          <a:p>
            <a:pPr algn="ctr"/>
            <a:endParaRPr lang="en-US" dirty="0">
              <a:solidFill>
                <a:srgbClr val="FFC000"/>
              </a:solidFill>
            </a:endParaRPr>
          </a:p>
          <a:p>
            <a:pPr algn="ctr"/>
            <a:r>
              <a:rPr lang="en-US" dirty="0">
                <a:solidFill>
                  <a:srgbClr val="FFC000"/>
                </a:solidFill>
              </a:rPr>
              <a:t>FOR KIDS</a:t>
            </a:r>
          </a:p>
          <a:p>
            <a:pPr algn="ctr"/>
            <a:endParaRPr lang="en-US" dirty="0">
              <a:solidFill>
                <a:srgbClr val="FFC000"/>
              </a:solidFill>
            </a:endParaRPr>
          </a:p>
          <a:p>
            <a:pPr algn="ctr"/>
            <a:r>
              <a:rPr lang="en-US" dirty="0">
                <a:solidFill>
                  <a:srgbClr val="FFC000"/>
                </a:solidFill>
              </a:rPr>
              <a:t>TO IMPROVE </a:t>
            </a:r>
          </a:p>
          <a:p>
            <a:pPr algn="ctr"/>
            <a:endParaRPr lang="en-US" dirty="0">
              <a:solidFill>
                <a:srgbClr val="FFC000"/>
              </a:solidFill>
            </a:endParaRPr>
          </a:p>
          <a:p>
            <a:pPr algn="ctr"/>
            <a:r>
              <a:rPr lang="en-US" dirty="0">
                <a:solidFill>
                  <a:srgbClr val="FFC000"/>
                </a:solidFill>
              </a:rPr>
              <a:t>EDUCATIONAL OUTCOMES</a:t>
            </a:r>
          </a:p>
        </p:txBody>
      </p:sp>
    </p:spTree>
    <p:extLst>
      <p:ext uri="{BB962C8B-B14F-4D97-AF65-F5344CB8AC3E}">
        <p14:creationId xmlns:p14="http://schemas.microsoft.com/office/powerpoint/2010/main" val="21380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7BE7-F4B7-43C2-91DA-BE76A67CC257}"/>
              </a:ext>
            </a:extLst>
          </p:cNvPr>
          <p:cNvSpPr>
            <a:spLocks noGrp="1"/>
          </p:cNvSpPr>
          <p:nvPr>
            <p:ph type="ctrTitle"/>
          </p:nvPr>
        </p:nvSpPr>
        <p:spPr>
          <a:xfrm>
            <a:off x="571754" y="3315221"/>
            <a:ext cx="9354909" cy="1269568"/>
          </a:xfrm>
        </p:spPr>
        <p:txBody>
          <a:bodyPr/>
          <a:lstStyle/>
          <a:p>
            <a:r>
              <a:rPr lang="en-US" dirty="0"/>
              <a:t>Current district priorities </a:t>
            </a:r>
            <a:br>
              <a:rPr lang="en-US" dirty="0"/>
            </a:br>
            <a:r>
              <a:rPr lang="en-US" dirty="0"/>
              <a:t>2023-2024 School Year (sy)</a:t>
            </a:r>
          </a:p>
        </p:txBody>
      </p:sp>
      <p:sp>
        <p:nvSpPr>
          <p:cNvPr id="3" name="Subtitle 2">
            <a:extLst>
              <a:ext uri="{FF2B5EF4-FFF2-40B4-BE49-F238E27FC236}">
                <a16:creationId xmlns:a16="http://schemas.microsoft.com/office/drawing/2014/main" id="{AE23187E-8E79-488B-BEAD-F7B1E21C99B1}"/>
              </a:ext>
            </a:extLst>
          </p:cNvPr>
          <p:cNvSpPr>
            <a:spLocks noGrp="1"/>
          </p:cNvSpPr>
          <p:nvPr>
            <p:ph type="subTitle" idx="1"/>
          </p:nvPr>
        </p:nvSpPr>
        <p:spPr>
          <a:xfrm>
            <a:off x="571754" y="4584789"/>
            <a:ext cx="8917990" cy="497594"/>
          </a:xfrm>
        </p:spPr>
        <p:txBody>
          <a:bodyPr/>
          <a:lstStyle/>
          <a:p>
            <a:r>
              <a:rPr lang="en-US" dirty="0"/>
              <a:t>2024-2027 Three-Year LCAP Development</a:t>
            </a:r>
          </a:p>
        </p:txBody>
      </p:sp>
      <p:sp>
        <p:nvSpPr>
          <p:cNvPr id="5" name="Text Placeholder 4">
            <a:extLst>
              <a:ext uri="{FF2B5EF4-FFF2-40B4-BE49-F238E27FC236}">
                <a16:creationId xmlns:a16="http://schemas.microsoft.com/office/drawing/2014/main" id="{98DE3AEB-7377-47E1-9389-C9EDD303514E}"/>
              </a:ext>
            </a:extLst>
          </p:cNvPr>
          <p:cNvSpPr>
            <a:spLocks noGrp="1"/>
          </p:cNvSpPr>
          <p:nvPr>
            <p:ph type="body" sz="quarter" idx="11"/>
          </p:nvPr>
        </p:nvSpPr>
        <p:spPr>
          <a:xfrm>
            <a:off x="580851" y="5384004"/>
            <a:ext cx="6896273" cy="368125"/>
          </a:xfrm>
        </p:spPr>
        <p:txBody>
          <a:bodyPr>
            <a:normAutofit/>
          </a:bodyPr>
          <a:lstStyle/>
          <a:p>
            <a:r>
              <a:rPr lang="en-US" dirty="0"/>
              <a:t>LCAP | Educational Partner Engagement | December 4, 2023</a:t>
            </a:r>
          </a:p>
        </p:txBody>
      </p:sp>
    </p:spTree>
    <p:extLst>
      <p:ext uri="{BB962C8B-B14F-4D97-AF65-F5344CB8AC3E}">
        <p14:creationId xmlns:p14="http://schemas.microsoft.com/office/powerpoint/2010/main" val="424373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8D89-EA0A-4CCD-ABF1-9AB3A239302E}"/>
              </a:ext>
            </a:extLst>
          </p:cNvPr>
          <p:cNvSpPr>
            <a:spLocks noGrp="1"/>
          </p:cNvSpPr>
          <p:nvPr>
            <p:ph type="title"/>
          </p:nvPr>
        </p:nvSpPr>
        <p:spPr/>
        <p:txBody>
          <a:bodyPr/>
          <a:lstStyle/>
          <a:p>
            <a:r>
              <a:rPr lang="en-US" dirty="0"/>
              <a:t>Priority #1 – Quality Assurance</a:t>
            </a:r>
          </a:p>
        </p:txBody>
      </p:sp>
      <p:pic>
        <p:nvPicPr>
          <p:cNvPr id="4" name="Content Placeholder 3">
            <a:extLst>
              <a:ext uri="{FF2B5EF4-FFF2-40B4-BE49-F238E27FC236}">
                <a16:creationId xmlns:a16="http://schemas.microsoft.com/office/drawing/2014/main" id="{10D39102-1D14-4E62-AEF5-AF33248E0483}"/>
              </a:ext>
            </a:extLst>
          </p:cNvPr>
          <p:cNvPicPr>
            <a:picLocks noGrp="1" noChangeAspect="1"/>
          </p:cNvPicPr>
          <p:nvPr>
            <p:ph idx="1"/>
          </p:nvPr>
        </p:nvPicPr>
        <p:blipFill>
          <a:blip r:embed="rId3"/>
          <a:stretch>
            <a:fillRect/>
          </a:stretch>
        </p:blipFill>
        <p:spPr>
          <a:xfrm>
            <a:off x="252274" y="1175752"/>
            <a:ext cx="4031089" cy="5207000"/>
          </a:xfrm>
          <a:prstGeom prst="rect">
            <a:avLst/>
          </a:prstGeom>
        </p:spPr>
      </p:pic>
      <p:sp>
        <p:nvSpPr>
          <p:cNvPr id="5" name="TextBox 4">
            <a:extLst>
              <a:ext uri="{FF2B5EF4-FFF2-40B4-BE49-F238E27FC236}">
                <a16:creationId xmlns:a16="http://schemas.microsoft.com/office/drawing/2014/main" id="{19DEAF18-1F31-4733-A8EB-674B95DEB4DE}"/>
              </a:ext>
            </a:extLst>
          </p:cNvPr>
          <p:cNvSpPr txBox="1"/>
          <p:nvPr/>
        </p:nvSpPr>
        <p:spPr>
          <a:xfrm>
            <a:off x="4636735" y="1074509"/>
            <a:ext cx="7135549" cy="1785104"/>
          </a:xfrm>
          <a:prstGeom prst="rect">
            <a:avLst/>
          </a:prstGeom>
          <a:noFill/>
          <a:ln w="38100" cap="rnd">
            <a:solidFill>
              <a:schemeClr val="tx1"/>
            </a:solidFill>
            <a:bevel/>
          </a:ln>
        </p:spPr>
        <p:txBody>
          <a:bodyPr wrap="square" rtlCol="0">
            <a:spAutoFit/>
          </a:bodyPr>
          <a:lstStyle/>
          <a:p>
            <a:pPr algn="ct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LCAP GOALS</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Goal 2 – Equitable Learning Environments</a:t>
            </a:r>
          </a:p>
          <a:p>
            <a:pPr algn="ctr"/>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Goal 3 – Meaningful Partnerships</a:t>
            </a:r>
          </a:p>
        </p:txBody>
      </p:sp>
      <p:sp>
        <p:nvSpPr>
          <p:cNvPr id="6" name="TextBox 5">
            <a:extLst>
              <a:ext uri="{FF2B5EF4-FFF2-40B4-BE49-F238E27FC236}">
                <a16:creationId xmlns:a16="http://schemas.microsoft.com/office/drawing/2014/main" id="{FAF8D204-17B8-49A2-81AE-B1B491A491BD}"/>
              </a:ext>
            </a:extLst>
          </p:cNvPr>
          <p:cNvSpPr txBox="1"/>
          <p:nvPr/>
        </p:nvSpPr>
        <p:spPr>
          <a:xfrm>
            <a:off x="4636734" y="3124626"/>
            <a:ext cx="4466805" cy="3139321"/>
          </a:xfrm>
          <a:prstGeom prst="rect">
            <a:avLst/>
          </a:prstGeom>
          <a:noFill/>
          <a:ln w="38100" cap="rnd">
            <a:solidFill>
              <a:schemeClr val="tx1"/>
            </a:solidFill>
            <a:bevel/>
          </a:ln>
        </p:spPr>
        <p:txBody>
          <a:bodyPr wrap="square" rtlCol="0">
            <a:spAutoFit/>
          </a:bodyPr>
          <a:lstStyle/>
          <a:p>
            <a:pPr algn="ct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STATE PRIORITIES</a:t>
            </a:r>
          </a:p>
          <a:p>
            <a:endPar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1 – Basic Services</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3 – Parent and Family Engagement</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5 – Student Engagement</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6 – School Climate</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3EDE05A-D24A-4481-B42E-911A41FAE1F7}"/>
              </a:ext>
            </a:extLst>
          </p:cNvPr>
          <p:cNvPicPr>
            <a:picLocks noChangeAspect="1"/>
          </p:cNvPicPr>
          <p:nvPr/>
        </p:nvPicPr>
        <p:blipFill>
          <a:blip r:embed="rId4"/>
          <a:stretch>
            <a:fillRect/>
          </a:stretch>
        </p:blipFill>
        <p:spPr>
          <a:xfrm>
            <a:off x="9364492" y="2976538"/>
            <a:ext cx="2271854" cy="2449253"/>
          </a:xfrm>
          <a:prstGeom prst="rect">
            <a:avLst/>
          </a:prstGeom>
        </p:spPr>
      </p:pic>
      <p:sp>
        <p:nvSpPr>
          <p:cNvPr id="7" name="Rectangle 6">
            <a:extLst>
              <a:ext uri="{FF2B5EF4-FFF2-40B4-BE49-F238E27FC236}">
                <a16:creationId xmlns:a16="http://schemas.microsoft.com/office/drawing/2014/main" id="{B87FC0EB-6254-431C-A212-69DE8AA2410C}"/>
              </a:ext>
            </a:extLst>
          </p:cNvPr>
          <p:cNvSpPr/>
          <p:nvPr/>
        </p:nvSpPr>
        <p:spPr>
          <a:xfrm>
            <a:off x="4555815" y="6528960"/>
            <a:ext cx="4992008" cy="369332"/>
          </a:xfrm>
          <a:prstGeom prst="rect">
            <a:avLst/>
          </a:prstGeom>
        </p:spPr>
        <p:txBody>
          <a:bodyPr wrap="none">
            <a:spAutoFit/>
          </a:bodyPr>
          <a:lstStyle/>
          <a:p>
            <a:r>
              <a:rPr lang="en-US" dirty="0">
                <a:hlinkClick r:id="rId5"/>
              </a:rPr>
              <a:t>https://www.cde.ca.gov/eo/in/lcff1sys-resources.asp</a:t>
            </a:r>
            <a:r>
              <a:rPr lang="en-US" dirty="0"/>
              <a:t> </a:t>
            </a:r>
          </a:p>
        </p:txBody>
      </p:sp>
    </p:spTree>
    <p:extLst>
      <p:ext uri="{BB962C8B-B14F-4D97-AF65-F5344CB8AC3E}">
        <p14:creationId xmlns:p14="http://schemas.microsoft.com/office/powerpoint/2010/main" val="161168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B9A2-F0F4-44C5-B7F3-60691A6D390C}"/>
              </a:ext>
            </a:extLst>
          </p:cNvPr>
          <p:cNvSpPr>
            <a:spLocks noGrp="1"/>
          </p:cNvSpPr>
          <p:nvPr>
            <p:ph type="title"/>
          </p:nvPr>
        </p:nvSpPr>
        <p:spPr/>
        <p:txBody>
          <a:bodyPr/>
          <a:lstStyle/>
          <a:p>
            <a:r>
              <a:rPr lang="en-US" dirty="0"/>
              <a:t>Priority #2 – HIGH EXPECTATIONS</a:t>
            </a:r>
          </a:p>
        </p:txBody>
      </p:sp>
      <p:pic>
        <p:nvPicPr>
          <p:cNvPr id="4" name="Content Placeholder 3">
            <a:extLst>
              <a:ext uri="{FF2B5EF4-FFF2-40B4-BE49-F238E27FC236}">
                <a16:creationId xmlns:a16="http://schemas.microsoft.com/office/drawing/2014/main" id="{95F1D009-0652-4626-A3BE-37F1EA69C4E3}"/>
              </a:ext>
            </a:extLst>
          </p:cNvPr>
          <p:cNvPicPr>
            <a:picLocks noGrp="1" noChangeAspect="1"/>
          </p:cNvPicPr>
          <p:nvPr>
            <p:ph idx="1"/>
          </p:nvPr>
        </p:nvPicPr>
        <p:blipFill>
          <a:blip r:embed="rId2"/>
          <a:stretch>
            <a:fillRect/>
          </a:stretch>
        </p:blipFill>
        <p:spPr>
          <a:xfrm>
            <a:off x="252274" y="1151690"/>
            <a:ext cx="4023012" cy="5207000"/>
          </a:xfrm>
          <a:prstGeom prst="rect">
            <a:avLst/>
          </a:prstGeom>
        </p:spPr>
      </p:pic>
      <p:sp>
        <p:nvSpPr>
          <p:cNvPr id="6" name="TextBox 5">
            <a:extLst>
              <a:ext uri="{FF2B5EF4-FFF2-40B4-BE49-F238E27FC236}">
                <a16:creationId xmlns:a16="http://schemas.microsoft.com/office/drawing/2014/main" id="{B815441B-E2BF-42BC-9143-8C05855C9526}"/>
              </a:ext>
            </a:extLst>
          </p:cNvPr>
          <p:cNvSpPr txBox="1"/>
          <p:nvPr/>
        </p:nvSpPr>
        <p:spPr>
          <a:xfrm>
            <a:off x="4636735" y="1074509"/>
            <a:ext cx="7135549" cy="1785104"/>
          </a:xfrm>
          <a:prstGeom prst="rect">
            <a:avLst/>
          </a:prstGeom>
          <a:noFill/>
          <a:ln w="38100" cap="rnd">
            <a:solidFill>
              <a:schemeClr val="tx1"/>
            </a:solidFill>
            <a:bevel/>
          </a:ln>
        </p:spPr>
        <p:txBody>
          <a:bodyPr wrap="square" rtlCol="0">
            <a:spAutoFit/>
          </a:bodyPr>
          <a:lstStyle/>
          <a:p>
            <a:pPr algn="ct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LCAP GOALS</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Goal 2 – Equitable Learning Environments</a:t>
            </a:r>
          </a:p>
          <a:p>
            <a:pPr algn="ctr"/>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Goal 3 – Meaningful Partnerships</a:t>
            </a:r>
          </a:p>
        </p:txBody>
      </p:sp>
      <p:sp>
        <p:nvSpPr>
          <p:cNvPr id="7" name="TextBox 6">
            <a:extLst>
              <a:ext uri="{FF2B5EF4-FFF2-40B4-BE49-F238E27FC236}">
                <a16:creationId xmlns:a16="http://schemas.microsoft.com/office/drawing/2014/main" id="{BE66E139-8ADB-443C-AB87-78914FF28682}"/>
              </a:ext>
            </a:extLst>
          </p:cNvPr>
          <p:cNvSpPr txBox="1"/>
          <p:nvPr/>
        </p:nvSpPr>
        <p:spPr>
          <a:xfrm>
            <a:off x="4636735" y="3124626"/>
            <a:ext cx="4207860" cy="3139321"/>
          </a:xfrm>
          <a:prstGeom prst="rect">
            <a:avLst/>
          </a:prstGeom>
          <a:noFill/>
          <a:ln w="38100" cap="rnd">
            <a:solidFill>
              <a:schemeClr val="tx1"/>
            </a:solidFill>
            <a:bevel/>
          </a:ln>
        </p:spPr>
        <p:txBody>
          <a:bodyPr wrap="square" rtlCol="0">
            <a:spAutoFit/>
          </a:bodyPr>
          <a:lstStyle/>
          <a:p>
            <a:pPr algn="ct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STATE PRIORITIES</a:t>
            </a:r>
          </a:p>
          <a:p>
            <a:endPar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1 – Basic Services</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3 – Parent and Family Engagement</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5 – Student Engagement</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6 – School Climate</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5EAFFCB-15E7-42B6-AB3E-145AAB43E237}"/>
              </a:ext>
            </a:extLst>
          </p:cNvPr>
          <p:cNvPicPr>
            <a:picLocks noChangeAspect="1"/>
          </p:cNvPicPr>
          <p:nvPr/>
        </p:nvPicPr>
        <p:blipFill>
          <a:blip r:embed="rId3"/>
          <a:stretch>
            <a:fillRect/>
          </a:stretch>
        </p:blipFill>
        <p:spPr>
          <a:xfrm>
            <a:off x="9364492" y="2976538"/>
            <a:ext cx="2271854" cy="2449253"/>
          </a:xfrm>
          <a:prstGeom prst="rect">
            <a:avLst/>
          </a:prstGeom>
        </p:spPr>
      </p:pic>
      <p:pic>
        <p:nvPicPr>
          <p:cNvPr id="9" name="Picture 8">
            <a:extLst>
              <a:ext uri="{FF2B5EF4-FFF2-40B4-BE49-F238E27FC236}">
                <a16:creationId xmlns:a16="http://schemas.microsoft.com/office/drawing/2014/main" id="{5839A657-A1F1-42BF-A268-BDBAC6D26B66}"/>
              </a:ext>
            </a:extLst>
          </p:cNvPr>
          <p:cNvPicPr>
            <a:picLocks noChangeAspect="1"/>
          </p:cNvPicPr>
          <p:nvPr/>
        </p:nvPicPr>
        <p:blipFill>
          <a:blip r:embed="rId4"/>
          <a:stretch>
            <a:fillRect/>
          </a:stretch>
        </p:blipFill>
        <p:spPr>
          <a:xfrm>
            <a:off x="4238979" y="6475294"/>
            <a:ext cx="5041829" cy="493819"/>
          </a:xfrm>
          <a:prstGeom prst="rect">
            <a:avLst/>
          </a:prstGeom>
        </p:spPr>
      </p:pic>
    </p:spTree>
    <p:extLst>
      <p:ext uri="{BB962C8B-B14F-4D97-AF65-F5344CB8AC3E}">
        <p14:creationId xmlns:p14="http://schemas.microsoft.com/office/powerpoint/2010/main" val="85344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44C1-A827-4427-A662-3F8DA2716DDD}"/>
              </a:ext>
            </a:extLst>
          </p:cNvPr>
          <p:cNvSpPr>
            <a:spLocks noGrp="1"/>
          </p:cNvSpPr>
          <p:nvPr>
            <p:ph type="title"/>
          </p:nvPr>
        </p:nvSpPr>
        <p:spPr/>
        <p:txBody>
          <a:bodyPr/>
          <a:lstStyle/>
          <a:p>
            <a:r>
              <a:rPr lang="en-US" dirty="0"/>
              <a:t>PRIORITY #3 – CONTINUOUS IMPROVEMENT</a:t>
            </a:r>
          </a:p>
        </p:txBody>
      </p:sp>
      <p:pic>
        <p:nvPicPr>
          <p:cNvPr id="4" name="Content Placeholder 3">
            <a:extLst>
              <a:ext uri="{FF2B5EF4-FFF2-40B4-BE49-F238E27FC236}">
                <a16:creationId xmlns:a16="http://schemas.microsoft.com/office/drawing/2014/main" id="{B8CF149D-BA1E-4CDC-9578-09722C82EAF8}"/>
              </a:ext>
            </a:extLst>
          </p:cNvPr>
          <p:cNvPicPr>
            <a:picLocks noGrp="1" noChangeAspect="1"/>
          </p:cNvPicPr>
          <p:nvPr>
            <p:ph idx="1"/>
          </p:nvPr>
        </p:nvPicPr>
        <p:blipFill>
          <a:blip r:embed="rId3"/>
          <a:stretch>
            <a:fillRect/>
          </a:stretch>
        </p:blipFill>
        <p:spPr>
          <a:xfrm>
            <a:off x="102499" y="1119534"/>
            <a:ext cx="4012849" cy="5207000"/>
          </a:xfrm>
          <a:prstGeom prst="rect">
            <a:avLst/>
          </a:prstGeom>
        </p:spPr>
      </p:pic>
      <p:sp>
        <p:nvSpPr>
          <p:cNvPr id="6" name="TextBox 5">
            <a:extLst>
              <a:ext uri="{FF2B5EF4-FFF2-40B4-BE49-F238E27FC236}">
                <a16:creationId xmlns:a16="http://schemas.microsoft.com/office/drawing/2014/main" id="{D69DC6B0-DCED-4DC5-9925-CC6BF4EAD30A}"/>
              </a:ext>
            </a:extLst>
          </p:cNvPr>
          <p:cNvSpPr txBox="1"/>
          <p:nvPr/>
        </p:nvSpPr>
        <p:spPr>
          <a:xfrm>
            <a:off x="4238979" y="990930"/>
            <a:ext cx="7850522" cy="2200602"/>
          </a:xfrm>
          <a:prstGeom prst="rect">
            <a:avLst/>
          </a:prstGeom>
          <a:noFill/>
          <a:ln w="38100" cap="rnd">
            <a:solidFill>
              <a:schemeClr val="tx1"/>
            </a:solidFill>
            <a:bevel/>
          </a:ln>
        </p:spPr>
        <p:txBody>
          <a:bodyPr wrap="square" rtlCol="0">
            <a:spAutoFit/>
          </a:bodyPr>
          <a:lstStyle/>
          <a:p>
            <a:pPr algn="ct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LCAP GOALS</a:t>
            </a:r>
          </a:p>
          <a:p>
            <a:endParaRPr lang="en-US" sz="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Goal 1 – Student Achievement</a:t>
            </a:r>
          </a:p>
          <a:p>
            <a:pPr algn="ctr"/>
            <a:endParaRPr lang="en-US" sz="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Goal 4, 5, 6 – Differentiated Systems of Support </a:t>
            </a:r>
          </a:p>
          <a:p>
            <a:pPr algn="ctr"/>
            <a:r>
              <a:rPr lang="en-US" sz="1300" dirty="0">
                <a:solidFill>
                  <a:srgbClr val="0070C0"/>
                </a:solidFill>
                <a:latin typeface="Calibri" panose="020F0502020204030204" pitchFamily="34" charset="0"/>
                <a:ea typeface="Calibri" panose="020F0502020204030204" pitchFamily="34" charset="0"/>
                <a:cs typeface="Calibri" panose="020F0502020204030204" pitchFamily="34" charset="0"/>
              </a:rPr>
              <a:t>(Student Groups: Special Education, African American/Black Students, Foster Youth and Homeless Students)</a:t>
            </a:r>
          </a:p>
          <a:p>
            <a:pPr algn="ctr"/>
            <a:endParaRPr lang="en-US" sz="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Goal 7, 8 – Intensive Intervention </a:t>
            </a:r>
            <a:r>
              <a:rPr lang="en-US" sz="1300" dirty="0">
                <a:solidFill>
                  <a:srgbClr val="0070C0"/>
                </a:solidFill>
                <a:latin typeface="Calibri" panose="020F0502020204030204" pitchFamily="34" charset="0"/>
                <a:ea typeface="Calibri" panose="020F0502020204030204" pitchFamily="34" charset="0"/>
                <a:cs typeface="Calibri" panose="020F0502020204030204" pitchFamily="34" charset="0"/>
              </a:rPr>
              <a:t>(ATSI and CSI)</a:t>
            </a:r>
          </a:p>
        </p:txBody>
      </p:sp>
      <p:sp>
        <p:nvSpPr>
          <p:cNvPr id="7" name="TextBox 6">
            <a:extLst>
              <a:ext uri="{FF2B5EF4-FFF2-40B4-BE49-F238E27FC236}">
                <a16:creationId xmlns:a16="http://schemas.microsoft.com/office/drawing/2014/main" id="{E766EE63-F5E4-4E6F-8330-A6FFEB8D81A4}"/>
              </a:ext>
            </a:extLst>
          </p:cNvPr>
          <p:cNvSpPr txBox="1"/>
          <p:nvPr/>
        </p:nvSpPr>
        <p:spPr>
          <a:xfrm>
            <a:off x="4238979" y="3291486"/>
            <a:ext cx="5041829" cy="3139321"/>
          </a:xfrm>
          <a:prstGeom prst="rect">
            <a:avLst/>
          </a:prstGeom>
          <a:noFill/>
          <a:ln w="38100" cap="rnd">
            <a:solidFill>
              <a:schemeClr val="tx1"/>
            </a:solidFill>
            <a:bevel/>
          </a:ln>
        </p:spPr>
        <p:txBody>
          <a:bodyPr wrap="square" rtlCol="0">
            <a:spAutoFit/>
          </a:bodyPr>
          <a:lstStyle/>
          <a:p>
            <a:pPr algn="ct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STATE PRIORITIES</a:t>
            </a:r>
          </a:p>
          <a:p>
            <a:endPar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2 – State Academic Standards </a:t>
            </a:r>
            <a:r>
              <a:rPr lang="en-US" sz="1300" dirty="0">
                <a:solidFill>
                  <a:srgbClr val="0070C0"/>
                </a:solidFill>
                <a:latin typeface="Calibri" panose="020F0502020204030204" pitchFamily="34" charset="0"/>
                <a:ea typeface="Calibri" panose="020F0502020204030204" pitchFamily="34" charset="0"/>
                <a:cs typeface="Calibri" panose="020F0502020204030204" pitchFamily="34" charset="0"/>
              </a:rPr>
              <a:t>(Implementation)</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4 – Student Achievement</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7 – Access to a Broad Course of Study</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8 – Outcomes in a Board Course of Study</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7D54DF1-29C3-41C5-87FB-FE38C6E9B050}"/>
              </a:ext>
            </a:extLst>
          </p:cNvPr>
          <p:cNvPicPr>
            <a:picLocks noChangeAspect="1"/>
          </p:cNvPicPr>
          <p:nvPr/>
        </p:nvPicPr>
        <p:blipFill>
          <a:blip r:embed="rId4"/>
          <a:stretch>
            <a:fillRect/>
          </a:stretch>
        </p:blipFill>
        <p:spPr>
          <a:xfrm>
            <a:off x="9597154" y="3275302"/>
            <a:ext cx="2079653" cy="2242043"/>
          </a:xfrm>
          <a:prstGeom prst="rect">
            <a:avLst/>
          </a:prstGeom>
        </p:spPr>
      </p:pic>
      <p:pic>
        <p:nvPicPr>
          <p:cNvPr id="12" name="Picture 11">
            <a:extLst>
              <a:ext uri="{FF2B5EF4-FFF2-40B4-BE49-F238E27FC236}">
                <a16:creationId xmlns:a16="http://schemas.microsoft.com/office/drawing/2014/main" id="{38A12A53-D402-4B05-9EB4-1BCC22F15DC7}"/>
              </a:ext>
            </a:extLst>
          </p:cNvPr>
          <p:cNvPicPr>
            <a:picLocks noChangeAspect="1"/>
          </p:cNvPicPr>
          <p:nvPr/>
        </p:nvPicPr>
        <p:blipFill>
          <a:blip r:embed="rId5"/>
          <a:stretch>
            <a:fillRect/>
          </a:stretch>
        </p:blipFill>
        <p:spPr>
          <a:xfrm>
            <a:off x="4238979" y="6475294"/>
            <a:ext cx="5041829" cy="493819"/>
          </a:xfrm>
          <a:prstGeom prst="rect">
            <a:avLst/>
          </a:prstGeom>
        </p:spPr>
      </p:pic>
    </p:spTree>
    <p:extLst>
      <p:ext uri="{BB962C8B-B14F-4D97-AF65-F5344CB8AC3E}">
        <p14:creationId xmlns:p14="http://schemas.microsoft.com/office/powerpoint/2010/main" val="185437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44C1-A827-4427-A662-3F8DA2716DDD}"/>
              </a:ext>
            </a:extLst>
          </p:cNvPr>
          <p:cNvSpPr>
            <a:spLocks noGrp="1"/>
          </p:cNvSpPr>
          <p:nvPr>
            <p:ph type="title"/>
          </p:nvPr>
        </p:nvSpPr>
        <p:spPr/>
        <p:txBody>
          <a:bodyPr/>
          <a:lstStyle/>
          <a:p>
            <a:r>
              <a:rPr lang="en-US" dirty="0"/>
              <a:t>PRIORITY #4 – community trust</a:t>
            </a:r>
          </a:p>
        </p:txBody>
      </p:sp>
      <p:sp>
        <p:nvSpPr>
          <p:cNvPr id="6" name="TextBox 5">
            <a:extLst>
              <a:ext uri="{FF2B5EF4-FFF2-40B4-BE49-F238E27FC236}">
                <a16:creationId xmlns:a16="http://schemas.microsoft.com/office/drawing/2014/main" id="{D69DC6B0-DCED-4DC5-9925-CC6BF4EAD30A}"/>
              </a:ext>
            </a:extLst>
          </p:cNvPr>
          <p:cNvSpPr txBox="1"/>
          <p:nvPr/>
        </p:nvSpPr>
        <p:spPr>
          <a:xfrm>
            <a:off x="4636735" y="1241311"/>
            <a:ext cx="7135549" cy="1446550"/>
          </a:xfrm>
          <a:prstGeom prst="rect">
            <a:avLst/>
          </a:prstGeom>
          <a:noFill/>
          <a:ln w="38100" cap="rnd">
            <a:solidFill>
              <a:schemeClr val="tx1"/>
            </a:solidFill>
            <a:bevel/>
          </a:ln>
        </p:spPr>
        <p:txBody>
          <a:bodyPr wrap="square" rtlCol="0">
            <a:spAutoFit/>
          </a:bodyPr>
          <a:lstStyle/>
          <a:p>
            <a:pPr algn="ct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LCAP GOALS</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Goal 3 – Meaningful Partnerships</a:t>
            </a:r>
          </a:p>
          <a:p>
            <a:pPr algn="ctr"/>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766EE63-F5E4-4E6F-8330-A6FFEB8D81A4}"/>
              </a:ext>
            </a:extLst>
          </p:cNvPr>
          <p:cNvSpPr txBox="1"/>
          <p:nvPr/>
        </p:nvSpPr>
        <p:spPr>
          <a:xfrm>
            <a:off x="7564424" y="2935897"/>
            <a:ext cx="4207860" cy="2123658"/>
          </a:xfrm>
          <a:prstGeom prst="rect">
            <a:avLst/>
          </a:prstGeom>
          <a:noFill/>
          <a:ln w="38100" cap="rnd">
            <a:solidFill>
              <a:schemeClr val="tx1"/>
            </a:solidFill>
            <a:bevel/>
          </a:ln>
        </p:spPr>
        <p:txBody>
          <a:bodyPr wrap="square" rtlCol="0">
            <a:spAutoFit/>
          </a:bodyPr>
          <a:lstStyle/>
          <a:p>
            <a:pPr algn="ct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STATE PRIORITIES</a:t>
            </a:r>
          </a:p>
          <a:p>
            <a:endPar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3 – Parent and Family Engagement</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rPr>
              <a:t>5 – Student Engagement</a:t>
            </a:r>
          </a:p>
          <a:p>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7D54DF1-29C3-41C5-87FB-FE38C6E9B050}"/>
              </a:ext>
            </a:extLst>
          </p:cNvPr>
          <p:cNvPicPr>
            <a:picLocks noChangeAspect="1"/>
          </p:cNvPicPr>
          <p:nvPr/>
        </p:nvPicPr>
        <p:blipFill>
          <a:blip r:embed="rId2"/>
          <a:stretch>
            <a:fillRect/>
          </a:stretch>
        </p:blipFill>
        <p:spPr>
          <a:xfrm>
            <a:off x="4593488" y="2928180"/>
            <a:ext cx="2629911" cy="2835269"/>
          </a:xfrm>
          <a:prstGeom prst="rect">
            <a:avLst/>
          </a:prstGeom>
        </p:spPr>
      </p:pic>
      <p:pic>
        <p:nvPicPr>
          <p:cNvPr id="9" name="Content Placeholder 8">
            <a:extLst>
              <a:ext uri="{FF2B5EF4-FFF2-40B4-BE49-F238E27FC236}">
                <a16:creationId xmlns:a16="http://schemas.microsoft.com/office/drawing/2014/main" id="{A6720D81-E60D-4671-9D86-58A0300F6C71}"/>
              </a:ext>
            </a:extLst>
          </p:cNvPr>
          <p:cNvPicPr>
            <a:picLocks noGrp="1" noChangeAspect="1"/>
          </p:cNvPicPr>
          <p:nvPr>
            <p:ph idx="1"/>
          </p:nvPr>
        </p:nvPicPr>
        <p:blipFill>
          <a:blip r:embed="rId3"/>
          <a:stretch>
            <a:fillRect/>
          </a:stretch>
        </p:blipFill>
        <p:spPr>
          <a:xfrm>
            <a:off x="252274" y="1139246"/>
            <a:ext cx="4000190" cy="5207000"/>
          </a:xfrm>
          <a:prstGeom prst="rect">
            <a:avLst/>
          </a:prstGeom>
        </p:spPr>
      </p:pic>
      <p:pic>
        <p:nvPicPr>
          <p:cNvPr id="10" name="Picture 9">
            <a:extLst>
              <a:ext uri="{FF2B5EF4-FFF2-40B4-BE49-F238E27FC236}">
                <a16:creationId xmlns:a16="http://schemas.microsoft.com/office/drawing/2014/main" id="{7CB7C843-DD6D-4EFA-8A9B-534AFCAD0559}"/>
              </a:ext>
            </a:extLst>
          </p:cNvPr>
          <p:cNvPicPr>
            <a:picLocks noChangeAspect="1"/>
          </p:cNvPicPr>
          <p:nvPr/>
        </p:nvPicPr>
        <p:blipFill>
          <a:blip r:embed="rId4"/>
          <a:stretch>
            <a:fillRect/>
          </a:stretch>
        </p:blipFill>
        <p:spPr>
          <a:xfrm>
            <a:off x="4322663" y="5763449"/>
            <a:ext cx="5041829" cy="493819"/>
          </a:xfrm>
          <a:prstGeom prst="rect">
            <a:avLst/>
          </a:prstGeom>
        </p:spPr>
      </p:pic>
    </p:spTree>
    <p:extLst>
      <p:ext uri="{BB962C8B-B14F-4D97-AF65-F5344CB8AC3E}">
        <p14:creationId xmlns:p14="http://schemas.microsoft.com/office/powerpoint/2010/main" val="2416335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DDC5-D0DC-4765-9D4C-4B1A91AF7E9E}"/>
              </a:ext>
            </a:extLst>
          </p:cNvPr>
          <p:cNvSpPr>
            <a:spLocks noGrp="1"/>
          </p:cNvSpPr>
          <p:nvPr>
            <p:ph type="title"/>
          </p:nvPr>
        </p:nvSpPr>
        <p:spPr/>
        <p:txBody>
          <a:bodyPr/>
          <a:lstStyle/>
          <a:p>
            <a:r>
              <a:rPr lang="en-US" dirty="0"/>
              <a:t>Connecting priorities</a:t>
            </a:r>
          </a:p>
        </p:txBody>
      </p:sp>
      <p:pic>
        <p:nvPicPr>
          <p:cNvPr id="4" name="Content Placeholder 3">
            <a:extLst>
              <a:ext uri="{FF2B5EF4-FFF2-40B4-BE49-F238E27FC236}">
                <a16:creationId xmlns:a16="http://schemas.microsoft.com/office/drawing/2014/main" id="{096C35B8-C2B0-4575-BC27-2DF10ADB53A4}"/>
              </a:ext>
            </a:extLst>
          </p:cNvPr>
          <p:cNvPicPr>
            <a:picLocks noGrp="1" noChangeAspect="1"/>
          </p:cNvPicPr>
          <p:nvPr>
            <p:ph idx="1"/>
          </p:nvPr>
        </p:nvPicPr>
        <p:blipFill>
          <a:blip r:embed="rId2"/>
          <a:stretch>
            <a:fillRect/>
          </a:stretch>
        </p:blipFill>
        <p:spPr>
          <a:xfrm>
            <a:off x="1620233" y="1684338"/>
            <a:ext cx="7134666" cy="3988042"/>
          </a:xfrm>
          <a:prstGeom prst="rect">
            <a:avLst/>
          </a:prstGeom>
        </p:spPr>
      </p:pic>
      <p:sp>
        <p:nvSpPr>
          <p:cNvPr id="5" name="TextBox 4">
            <a:extLst>
              <a:ext uri="{FF2B5EF4-FFF2-40B4-BE49-F238E27FC236}">
                <a16:creationId xmlns:a16="http://schemas.microsoft.com/office/drawing/2014/main" id="{899FBA54-DA8D-4E99-87FC-CBF95C4D188E}"/>
              </a:ext>
            </a:extLst>
          </p:cNvPr>
          <p:cNvSpPr txBox="1"/>
          <p:nvPr/>
        </p:nvSpPr>
        <p:spPr>
          <a:xfrm>
            <a:off x="9048972" y="1809426"/>
            <a:ext cx="2782172" cy="3416320"/>
          </a:xfrm>
          <a:prstGeom prst="rect">
            <a:avLst/>
          </a:prstGeom>
          <a:noFill/>
          <a:ln w="50800">
            <a:solidFill>
              <a:srgbClr val="F9AB3F"/>
            </a:solidFill>
            <a:prstDash val="dashDot"/>
          </a:ln>
        </p:spPr>
        <p:txBody>
          <a:bodyPr wrap="square" rtlCol="0">
            <a:spAutoFit/>
          </a:bodyPr>
          <a:lstStyle/>
          <a:p>
            <a:pPr algn="ctr"/>
            <a:r>
              <a:rPr lang="en-US" sz="2600" b="1" dirty="0">
                <a:solidFill>
                  <a:schemeClr val="bg1"/>
                </a:solidFill>
                <a:effectLst>
                  <a:outerShdw blurRad="38100" dist="38100" dir="2700000" algn="tl">
                    <a:srgbClr val="000000">
                      <a:alpha val="43137"/>
                    </a:srgbClr>
                  </a:outerShdw>
                </a:effectLst>
              </a:rPr>
              <a:t>Connecting it All</a:t>
            </a:r>
          </a:p>
          <a:p>
            <a:pPr algn="ctr"/>
            <a:endParaRPr lang="en-US" sz="1000" b="1" dirty="0">
              <a:solidFill>
                <a:schemeClr val="bg1"/>
              </a:solidFill>
              <a:effectLst>
                <a:outerShdw blurRad="38100" dist="38100" dir="2700000" algn="tl">
                  <a:srgbClr val="000000">
                    <a:alpha val="43137"/>
                  </a:srgbClr>
                </a:outerShdw>
              </a:effectLst>
            </a:endParaRPr>
          </a:p>
          <a:p>
            <a:pPr algn="ctr"/>
            <a:r>
              <a:rPr lang="en-US" sz="2000" dirty="0">
                <a:solidFill>
                  <a:schemeClr val="bg1"/>
                </a:solidFill>
              </a:rPr>
              <a:t>Student Priorities</a:t>
            </a:r>
          </a:p>
          <a:p>
            <a:pPr algn="ctr"/>
            <a:endParaRPr lang="en-US" sz="2000" dirty="0">
              <a:solidFill>
                <a:schemeClr val="bg1"/>
              </a:solidFill>
            </a:endParaRPr>
          </a:p>
          <a:p>
            <a:pPr algn="ctr"/>
            <a:r>
              <a:rPr lang="en-US" sz="2000" dirty="0">
                <a:solidFill>
                  <a:schemeClr val="bg1"/>
                </a:solidFill>
              </a:rPr>
              <a:t>Parent/Family Priorities</a:t>
            </a:r>
          </a:p>
          <a:p>
            <a:pPr algn="ctr"/>
            <a:endParaRPr lang="en-US" sz="2000" dirty="0">
              <a:solidFill>
                <a:schemeClr val="bg1"/>
              </a:solidFill>
            </a:endParaRPr>
          </a:p>
          <a:p>
            <a:pPr algn="ctr"/>
            <a:r>
              <a:rPr lang="en-US" sz="2000" dirty="0">
                <a:solidFill>
                  <a:schemeClr val="bg1"/>
                </a:solidFill>
              </a:rPr>
              <a:t>District Priorities</a:t>
            </a:r>
          </a:p>
          <a:p>
            <a:pPr algn="ctr"/>
            <a:endParaRPr lang="en-US" sz="2000" dirty="0">
              <a:solidFill>
                <a:schemeClr val="bg1"/>
              </a:solidFill>
            </a:endParaRPr>
          </a:p>
          <a:p>
            <a:pPr algn="ctr"/>
            <a:r>
              <a:rPr lang="en-US" sz="2000" dirty="0">
                <a:solidFill>
                  <a:schemeClr val="bg1"/>
                </a:solidFill>
              </a:rPr>
              <a:t>School Site Priorities</a:t>
            </a:r>
          </a:p>
          <a:p>
            <a:pPr algn="ctr"/>
            <a:endParaRPr lang="en-US" sz="2000" dirty="0">
              <a:solidFill>
                <a:schemeClr val="bg1"/>
              </a:solidFill>
            </a:endParaRPr>
          </a:p>
          <a:p>
            <a:pPr algn="ctr"/>
            <a:r>
              <a:rPr lang="en-US" sz="2000" dirty="0">
                <a:solidFill>
                  <a:schemeClr val="bg1"/>
                </a:solidFill>
              </a:rPr>
              <a:t>Fiscal Priorities</a:t>
            </a:r>
          </a:p>
        </p:txBody>
      </p:sp>
    </p:spTree>
    <p:extLst>
      <p:ext uri="{BB962C8B-B14F-4D97-AF65-F5344CB8AC3E}">
        <p14:creationId xmlns:p14="http://schemas.microsoft.com/office/powerpoint/2010/main" val="73761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5716-9422-48C8-AFAA-EC1F5B459555}"/>
              </a:ext>
            </a:extLst>
          </p:cNvPr>
          <p:cNvSpPr>
            <a:spLocks noGrp="1"/>
          </p:cNvSpPr>
          <p:nvPr>
            <p:ph type="title"/>
          </p:nvPr>
        </p:nvSpPr>
        <p:spPr/>
        <p:txBody>
          <a:bodyPr/>
          <a:lstStyle/>
          <a:p>
            <a:r>
              <a:rPr lang="en-US" dirty="0"/>
              <a:t>Interactive activity – word wall</a:t>
            </a:r>
          </a:p>
        </p:txBody>
      </p:sp>
      <p:graphicFrame>
        <p:nvGraphicFramePr>
          <p:cNvPr id="4" name="Content Placeholder 3">
            <a:extLst>
              <a:ext uri="{FF2B5EF4-FFF2-40B4-BE49-F238E27FC236}">
                <a16:creationId xmlns:a16="http://schemas.microsoft.com/office/drawing/2014/main" id="{90F0D675-5FC9-4266-859A-35B00724BCA4}"/>
              </a:ext>
            </a:extLst>
          </p:cNvPr>
          <p:cNvGraphicFramePr>
            <a:graphicFrameLocks noGrp="1"/>
          </p:cNvGraphicFramePr>
          <p:nvPr>
            <p:ph idx="1"/>
            <p:extLst>
              <p:ext uri="{D42A27DB-BD31-4B8C-83A1-F6EECF244321}">
                <p14:modId xmlns:p14="http://schemas.microsoft.com/office/powerpoint/2010/main" val="1714585582"/>
              </p:ext>
            </p:extLst>
          </p:nvPr>
        </p:nvGraphicFramePr>
        <p:xfrm>
          <a:off x="231774" y="956764"/>
          <a:ext cx="8793472" cy="4998720"/>
        </p:xfrm>
        <a:graphic>
          <a:graphicData uri="http://schemas.openxmlformats.org/drawingml/2006/table">
            <a:tbl>
              <a:tblPr firstRow="1" bandRow="1">
                <a:tableStyleId>{5C22544A-7EE6-4342-B048-85BDC9FD1C3A}</a:tableStyleId>
              </a:tblPr>
              <a:tblGrid>
                <a:gridCol w="2198368">
                  <a:extLst>
                    <a:ext uri="{9D8B030D-6E8A-4147-A177-3AD203B41FA5}">
                      <a16:colId xmlns:a16="http://schemas.microsoft.com/office/drawing/2014/main" val="3801570902"/>
                    </a:ext>
                  </a:extLst>
                </a:gridCol>
                <a:gridCol w="2198368">
                  <a:extLst>
                    <a:ext uri="{9D8B030D-6E8A-4147-A177-3AD203B41FA5}">
                      <a16:colId xmlns:a16="http://schemas.microsoft.com/office/drawing/2014/main" val="2627986546"/>
                    </a:ext>
                  </a:extLst>
                </a:gridCol>
                <a:gridCol w="2198368">
                  <a:extLst>
                    <a:ext uri="{9D8B030D-6E8A-4147-A177-3AD203B41FA5}">
                      <a16:colId xmlns:a16="http://schemas.microsoft.com/office/drawing/2014/main" val="3953790753"/>
                    </a:ext>
                  </a:extLst>
                </a:gridCol>
                <a:gridCol w="2198368">
                  <a:extLst>
                    <a:ext uri="{9D8B030D-6E8A-4147-A177-3AD203B41FA5}">
                      <a16:colId xmlns:a16="http://schemas.microsoft.com/office/drawing/2014/main" val="1838684827"/>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Key Priority Terms</a:t>
                      </a:r>
                    </a:p>
                  </a:txBody>
                  <a:tcPr/>
                </a:tc>
                <a:tc hMerge="1">
                  <a:txBody>
                    <a:bodyPr/>
                    <a:lstStyle/>
                    <a:p>
                      <a:pPr algn="r"/>
                      <a:endParaRPr lang="en-US" sz="2600" dirty="0"/>
                    </a:p>
                  </a:txBody>
                  <a:tcPr/>
                </a:tc>
                <a:tc hMerge="1">
                  <a:txBody>
                    <a:bodyPr/>
                    <a:lstStyle/>
                    <a:p>
                      <a:endParaRPr lang="en-US" sz="2600" dirty="0"/>
                    </a:p>
                  </a:txBody>
                  <a:tcPr/>
                </a:tc>
                <a:tc hMerge="1">
                  <a:txBody>
                    <a:bodyPr/>
                    <a:lstStyle/>
                    <a:p>
                      <a:endParaRPr lang="en-US" sz="2600" dirty="0"/>
                    </a:p>
                  </a:txBody>
                  <a:tcPr/>
                </a:tc>
                <a:extLst>
                  <a:ext uri="{0D108BD9-81ED-4DB2-BD59-A6C34878D82A}">
                    <a16:rowId xmlns:a16="http://schemas.microsoft.com/office/drawing/2014/main" val="2939675148"/>
                  </a:ext>
                </a:extLst>
              </a:tr>
              <a:tr h="370840">
                <a:tc>
                  <a:txBody>
                    <a:bodyPr/>
                    <a:lstStyle/>
                    <a:p>
                      <a:r>
                        <a:rPr lang="en-US" sz="2000" dirty="0"/>
                        <a:t>Project-Based Learning</a:t>
                      </a:r>
                    </a:p>
                  </a:txBody>
                  <a:tcPr/>
                </a:tc>
                <a:tc>
                  <a:txBody>
                    <a:bodyPr/>
                    <a:lstStyle/>
                    <a:p>
                      <a:r>
                        <a:rPr lang="en-US" sz="2000" dirty="0"/>
                        <a:t>Social-Emotional Learning</a:t>
                      </a:r>
                    </a:p>
                  </a:txBody>
                  <a:tcPr/>
                </a:tc>
                <a:tc>
                  <a:txBody>
                    <a:bodyPr/>
                    <a:lstStyle/>
                    <a:p>
                      <a:r>
                        <a:rPr lang="en-US" sz="2000" dirty="0"/>
                        <a:t>Culturally Responsive Teaching</a:t>
                      </a:r>
                    </a:p>
                  </a:txBody>
                  <a:tcPr/>
                </a:tc>
                <a:tc>
                  <a:txBody>
                    <a:bodyPr/>
                    <a:lstStyle/>
                    <a:p>
                      <a:r>
                        <a:rPr lang="en-US" sz="2000" dirty="0"/>
                        <a:t>Attendance</a:t>
                      </a:r>
                    </a:p>
                  </a:txBody>
                  <a:tcPr/>
                </a:tc>
                <a:extLst>
                  <a:ext uri="{0D108BD9-81ED-4DB2-BD59-A6C34878D82A}">
                    <a16:rowId xmlns:a16="http://schemas.microsoft.com/office/drawing/2014/main" val="2227699073"/>
                  </a:ext>
                </a:extLst>
              </a:tr>
              <a:tr h="370840">
                <a:tc>
                  <a:txBody>
                    <a:bodyPr/>
                    <a:lstStyle/>
                    <a:p>
                      <a:r>
                        <a:rPr lang="en-US" sz="2000" dirty="0"/>
                        <a:t>Early Childhood Education</a:t>
                      </a:r>
                    </a:p>
                  </a:txBody>
                  <a:tcPr/>
                </a:tc>
                <a:tc>
                  <a:txBody>
                    <a:bodyPr/>
                    <a:lstStyle/>
                    <a:p>
                      <a:r>
                        <a:rPr lang="en-US" sz="2000" dirty="0"/>
                        <a:t>College and career preparation</a:t>
                      </a:r>
                    </a:p>
                  </a:txBody>
                  <a:tcPr/>
                </a:tc>
                <a:tc>
                  <a:txBody>
                    <a:bodyPr/>
                    <a:lstStyle/>
                    <a:p>
                      <a:r>
                        <a:rPr lang="en-US" sz="2000" dirty="0"/>
                        <a:t>Mental health</a:t>
                      </a:r>
                    </a:p>
                  </a:txBody>
                  <a:tcPr/>
                </a:tc>
                <a:tc>
                  <a:txBody>
                    <a:bodyPr/>
                    <a:lstStyle/>
                    <a:p>
                      <a:r>
                        <a:rPr lang="en-US" sz="2000" dirty="0"/>
                        <a:t>English Language Learners support</a:t>
                      </a:r>
                    </a:p>
                  </a:txBody>
                  <a:tcPr/>
                </a:tc>
                <a:extLst>
                  <a:ext uri="{0D108BD9-81ED-4DB2-BD59-A6C34878D82A}">
                    <a16:rowId xmlns:a16="http://schemas.microsoft.com/office/drawing/2014/main" val="3100136804"/>
                  </a:ext>
                </a:extLst>
              </a:tr>
              <a:tr h="370840">
                <a:tc>
                  <a:txBody>
                    <a:bodyPr/>
                    <a:lstStyle/>
                    <a:p>
                      <a:r>
                        <a:rPr lang="en-US" sz="2000" dirty="0"/>
                        <a:t>Gifted and Talented education</a:t>
                      </a:r>
                    </a:p>
                  </a:txBody>
                  <a:tcPr/>
                </a:tc>
                <a:tc>
                  <a:txBody>
                    <a:bodyPr/>
                    <a:lstStyle/>
                    <a:p>
                      <a:r>
                        <a:rPr lang="en-US" sz="2000" dirty="0"/>
                        <a:t>Community schools</a:t>
                      </a:r>
                    </a:p>
                  </a:txBody>
                  <a:tcPr/>
                </a:tc>
                <a:tc>
                  <a:txBody>
                    <a:bodyPr/>
                    <a:lstStyle/>
                    <a:p>
                      <a:r>
                        <a:rPr lang="en-US" sz="2000" dirty="0"/>
                        <a:t>School-based health centers</a:t>
                      </a:r>
                    </a:p>
                  </a:txBody>
                  <a:tcPr/>
                </a:tc>
                <a:tc>
                  <a:txBody>
                    <a:bodyPr/>
                    <a:lstStyle/>
                    <a:p>
                      <a:r>
                        <a:rPr lang="en-US" sz="2000" dirty="0"/>
                        <a:t>Cultural awareness</a:t>
                      </a:r>
                    </a:p>
                  </a:txBody>
                  <a:tcPr/>
                </a:tc>
                <a:extLst>
                  <a:ext uri="{0D108BD9-81ED-4DB2-BD59-A6C34878D82A}">
                    <a16:rowId xmlns:a16="http://schemas.microsoft.com/office/drawing/2014/main" val="1679113385"/>
                  </a:ext>
                </a:extLst>
              </a:tr>
              <a:tr h="370840">
                <a:tc>
                  <a:txBody>
                    <a:bodyPr/>
                    <a:lstStyle/>
                    <a:p>
                      <a:r>
                        <a:rPr lang="en-US" sz="2000" dirty="0"/>
                        <a:t>Multilingual support</a:t>
                      </a:r>
                    </a:p>
                  </a:txBody>
                  <a:tcPr/>
                </a:tc>
                <a:tc>
                  <a:txBody>
                    <a:bodyPr/>
                    <a:lstStyle/>
                    <a:p>
                      <a:r>
                        <a:rPr lang="en-US" sz="2000" dirty="0"/>
                        <a:t>Technology access</a:t>
                      </a:r>
                    </a:p>
                  </a:txBody>
                  <a:tcPr/>
                </a:tc>
                <a:tc>
                  <a:txBody>
                    <a:bodyPr/>
                    <a:lstStyle/>
                    <a:p>
                      <a:r>
                        <a:rPr lang="en-US" sz="2000" dirty="0"/>
                        <a:t>Critical thinking</a:t>
                      </a:r>
                    </a:p>
                  </a:txBody>
                  <a:tcPr/>
                </a:tc>
                <a:tc>
                  <a:txBody>
                    <a:bodyPr/>
                    <a:lstStyle/>
                    <a:p>
                      <a:r>
                        <a:rPr lang="en-US" sz="2000" dirty="0"/>
                        <a:t>Leadership</a:t>
                      </a:r>
                    </a:p>
                  </a:txBody>
                  <a:tcPr/>
                </a:tc>
                <a:extLst>
                  <a:ext uri="{0D108BD9-81ED-4DB2-BD59-A6C34878D82A}">
                    <a16:rowId xmlns:a16="http://schemas.microsoft.com/office/drawing/2014/main" val="803018997"/>
                  </a:ext>
                </a:extLst>
              </a:tr>
              <a:tr h="370840">
                <a:tc>
                  <a:txBody>
                    <a:bodyPr/>
                    <a:lstStyle/>
                    <a:p>
                      <a:r>
                        <a:rPr lang="en-US" sz="2000" dirty="0"/>
                        <a:t>Problem-solving</a:t>
                      </a:r>
                    </a:p>
                  </a:txBody>
                  <a:tcPr/>
                </a:tc>
                <a:tc>
                  <a:txBody>
                    <a:bodyPr/>
                    <a:lstStyle/>
                    <a:p>
                      <a:r>
                        <a:rPr lang="en-US" sz="2000" dirty="0"/>
                        <a:t>Positive School Culture</a:t>
                      </a:r>
                    </a:p>
                  </a:txBody>
                  <a:tcPr/>
                </a:tc>
                <a:tc>
                  <a:txBody>
                    <a:bodyPr/>
                    <a:lstStyle/>
                    <a:p>
                      <a:r>
                        <a:rPr lang="en-US" sz="2000" dirty="0"/>
                        <a:t>Proficient in Math</a:t>
                      </a:r>
                    </a:p>
                  </a:txBody>
                  <a:tcPr/>
                </a:tc>
                <a:tc>
                  <a:txBody>
                    <a:bodyPr/>
                    <a:lstStyle/>
                    <a:p>
                      <a:r>
                        <a:rPr lang="en-US" sz="2000" dirty="0"/>
                        <a:t>Proficient in ELA</a:t>
                      </a:r>
                    </a:p>
                  </a:txBody>
                  <a:tcPr/>
                </a:tc>
                <a:extLst>
                  <a:ext uri="{0D108BD9-81ED-4DB2-BD59-A6C34878D82A}">
                    <a16:rowId xmlns:a16="http://schemas.microsoft.com/office/drawing/2014/main" val="3415831294"/>
                  </a:ext>
                </a:extLst>
              </a:tr>
              <a:tr h="370840">
                <a:tc>
                  <a:txBody>
                    <a:bodyPr/>
                    <a:lstStyle/>
                    <a:p>
                      <a:r>
                        <a:rPr lang="en-US" sz="2000" dirty="0"/>
                        <a:t>Proficient in Science</a:t>
                      </a:r>
                    </a:p>
                  </a:txBody>
                  <a:tcPr/>
                </a:tc>
                <a:tc>
                  <a:txBody>
                    <a:bodyPr/>
                    <a:lstStyle/>
                    <a:p>
                      <a:r>
                        <a:rPr lang="en-US" sz="2000" dirty="0"/>
                        <a:t>Safe Schools</a:t>
                      </a:r>
                    </a:p>
                  </a:txBody>
                  <a:tcPr/>
                </a:tc>
                <a:tc>
                  <a:txBody>
                    <a:bodyPr/>
                    <a:lstStyle/>
                    <a:p>
                      <a:r>
                        <a:rPr lang="en-US" sz="2000" dirty="0"/>
                        <a:t>Collage and career readiness</a:t>
                      </a:r>
                    </a:p>
                  </a:txBody>
                  <a:tcPr/>
                </a:tc>
                <a:tc>
                  <a:txBody>
                    <a:bodyPr/>
                    <a:lstStyle/>
                    <a:p>
                      <a:r>
                        <a:rPr lang="en-US" sz="2000" dirty="0"/>
                        <a:t>Dual enrollment</a:t>
                      </a:r>
                    </a:p>
                  </a:txBody>
                  <a:tcPr/>
                </a:tc>
                <a:extLst>
                  <a:ext uri="{0D108BD9-81ED-4DB2-BD59-A6C34878D82A}">
                    <a16:rowId xmlns:a16="http://schemas.microsoft.com/office/drawing/2014/main" val="918868369"/>
                  </a:ext>
                </a:extLst>
              </a:tr>
            </a:tbl>
          </a:graphicData>
        </a:graphic>
      </p:graphicFrame>
      <p:sp>
        <p:nvSpPr>
          <p:cNvPr id="6" name="TextBox 5">
            <a:extLst>
              <a:ext uri="{FF2B5EF4-FFF2-40B4-BE49-F238E27FC236}">
                <a16:creationId xmlns:a16="http://schemas.microsoft.com/office/drawing/2014/main" id="{F8282704-5CA7-4C89-B3A0-4C43EFF5069A}"/>
              </a:ext>
            </a:extLst>
          </p:cNvPr>
          <p:cNvSpPr txBox="1"/>
          <p:nvPr/>
        </p:nvSpPr>
        <p:spPr>
          <a:xfrm>
            <a:off x="9095448" y="1165908"/>
            <a:ext cx="3026421" cy="4201150"/>
          </a:xfrm>
          <a:prstGeom prst="rect">
            <a:avLst/>
          </a:prstGeom>
          <a:noFill/>
        </p:spPr>
        <p:txBody>
          <a:bodyPr wrap="square" rtlCol="0">
            <a:spAutoFit/>
          </a:bodyPr>
          <a:lstStyle/>
          <a:p>
            <a:pPr lvl="0">
              <a:defRPr/>
            </a:pPr>
            <a:r>
              <a:rPr lang="en-US" sz="2200" b="1" dirty="0">
                <a:solidFill>
                  <a:srgbClr val="F9AB3F"/>
                </a:solidFill>
              </a:rPr>
              <a:t>Part 1- THINK TIME: </a:t>
            </a:r>
          </a:p>
          <a:p>
            <a:pPr lvl="0">
              <a:defRPr/>
            </a:pPr>
            <a:endParaRPr lang="en-US" sz="1000" b="1" dirty="0"/>
          </a:p>
          <a:p>
            <a:pPr lvl="0">
              <a:defRPr/>
            </a:pPr>
            <a:r>
              <a:rPr lang="en-US" sz="1700" dirty="0"/>
              <a:t>We ALL have different priorities. </a:t>
            </a:r>
          </a:p>
          <a:p>
            <a:pPr lvl="0">
              <a:defRPr/>
            </a:pPr>
            <a:endParaRPr lang="en-US" sz="1000" dirty="0"/>
          </a:p>
          <a:p>
            <a:pPr lvl="0">
              <a:defRPr/>
            </a:pPr>
            <a:endParaRPr lang="en-US" sz="1000" dirty="0"/>
          </a:p>
          <a:p>
            <a:pPr marL="457200" lvl="0" indent="-457200">
              <a:buFont typeface="+mj-lt"/>
              <a:buAutoNum type="arabicPeriod"/>
              <a:defRPr/>
            </a:pPr>
            <a:r>
              <a:rPr lang="en-US" dirty="0"/>
              <a:t>What are your personal priorities for your student’s education? </a:t>
            </a:r>
          </a:p>
          <a:p>
            <a:pPr marL="457200" lvl="0" indent="-457200">
              <a:buFont typeface="+mj-lt"/>
              <a:buAutoNum type="arabicPeriod"/>
              <a:defRPr/>
            </a:pPr>
            <a:endParaRPr lang="en-US" dirty="0"/>
          </a:p>
          <a:p>
            <a:pPr marL="457200" lvl="0" indent="-457200">
              <a:buFont typeface="+mj-lt"/>
              <a:buAutoNum type="arabicPeriod"/>
              <a:defRPr/>
            </a:pPr>
            <a:r>
              <a:rPr lang="en-US" dirty="0"/>
              <a:t>List your priorities from 1 to 5, with one being of importance to you. </a:t>
            </a:r>
          </a:p>
          <a:p>
            <a:pPr marL="457200" lvl="0" indent="-457200">
              <a:buFont typeface="+mj-lt"/>
              <a:buAutoNum type="arabicPeriod"/>
              <a:defRPr/>
            </a:pPr>
            <a:endParaRPr lang="en-US" dirty="0"/>
          </a:p>
          <a:p>
            <a:pPr marL="457200" lvl="0" indent="-457200">
              <a:buFont typeface="+mj-lt"/>
              <a:buAutoNum type="arabicPeriod"/>
              <a:defRPr/>
            </a:pPr>
            <a:r>
              <a:rPr lang="en-US" dirty="0"/>
              <a:t>Then note “WHY” you chose it as your personal priority</a:t>
            </a:r>
          </a:p>
        </p:txBody>
      </p:sp>
      <p:sp>
        <p:nvSpPr>
          <p:cNvPr id="7" name="Rectangle 6">
            <a:extLst>
              <a:ext uri="{FF2B5EF4-FFF2-40B4-BE49-F238E27FC236}">
                <a16:creationId xmlns:a16="http://schemas.microsoft.com/office/drawing/2014/main" id="{015AAA07-F6E7-444E-A12B-E93882F80C1D}"/>
              </a:ext>
            </a:extLst>
          </p:cNvPr>
          <p:cNvSpPr/>
          <p:nvPr/>
        </p:nvSpPr>
        <p:spPr>
          <a:xfrm>
            <a:off x="252274" y="6059662"/>
            <a:ext cx="8772972" cy="861774"/>
          </a:xfrm>
          <a:prstGeom prst="rect">
            <a:avLst/>
          </a:prstGeom>
        </p:spPr>
        <p:txBody>
          <a:bodyPr wrap="square">
            <a:spAutoFit/>
          </a:bodyPr>
          <a:lstStyle/>
          <a:p>
            <a:pPr algn="ctr">
              <a:defRPr/>
            </a:pPr>
            <a:r>
              <a:rPr lang="en-US" sz="2200" b="1" dirty="0">
                <a:solidFill>
                  <a:srgbClr val="F9AB3F"/>
                </a:solidFill>
              </a:rPr>
              <a:t>PART 2 - SHARE OUT: </a:t>
            </a:r>
            <a:r>
              <a:rPr lang="en-US" sz="2000" dirty="0"/>
              <a:t>Report out your personal priorities.</a:t>
            </a:r>
          </a:p>
          <a:p>
            <a:pPr>
              <a:defRPr/>
            </a:pPr>
            <a:endParaRPr lang="en-US" sz="1000" dirty="0"/>
          </a:p>
          <a:p>
            <a:pPr algn="ctr">
              <a:defRPr/>
            </a:pPr>
            <a:r>
              <a:rPr lang="en-US" dirty="0">
                <a:solidFill>
                  <a:srgbClr val="00B0F0"/>
                </a:solidFill>
                <a:effectLst>
                  <a:outerShdw blurRad="38100" dist="38100" dir="2700000" algn="tl">
                    <a:srgbClr val="000000">
                      <a:alpha val="43137"/>
                    </a:srgbClr>
                  </a:outerShdw>
                </a:effectLst>
              </a:rPr>
              <a:t>HINT: THERE IS NO WRONG ANSWER!</a:t>
            </a:r>
          </a:p>
        </p:txBody>
      </p:sp>
    </p:spTree>
    <p:extLst>
      <p:ext uri="{BB962C8B-B14F-4D97-AF65-F5344CB8AC3E}">
        <p14:creationId xmlns:p14="http://schemas.microsoft.com/office/powerpoint/2010/main" val="3873203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5716-9422-48C8-AFAA-EC1F5B459555}"/>
              </a:ext>
            </a:extLst>
          </p:cNvPr>
          <p:cNvSpPr>
            <a:spLocks noGrp="1"/>
          </p:cNvSpPr>
          <p:nvPr>
            <p:ph type="title"/>
          </p:nvPr>
        </p:nvSpPr>
        <p:spPr/>
        <p:txBody>
          <a:bodyPr/>
          <a:lstStyle/>
          <a:p>
            <a:r>
              <a:rPr lang="en-US" dirty="0"/>
              <a:t>Interactive activity – word wall - Blank</a:t>
            </a:r>
          </a:p>
        </p:txBody>
      </p:sp>
      <p:graphicFrame>
        <p:nvGraphicFramePr>
          <p:cNvPr id="4" name="Content Placeholder 3">
            <a:extLst>
              <a:ext uri="{FF2B5EF4-FFF2-40B4-BE49-F238E27FC236}">
                <a16:creationId xmlns:a16="http://schemas.microsoft.com/office/drawing/2014/main" id="{90F0D675-5FC9-4266-859A-35B00724BCA4}"/>
              </a:ext>
            </a:extLst>
          </p:cNvPr>
          <p:cNvGraphicFramePr>
            <a:graphicFrameLocks noGrp="1"/>
          </p:cNvGraphicFramePr>
          <p:nvPr>
            <p:ph idx="1"/>
            <p:extLst>
              <p:ext uri="{D42A27DB-BD31-4B8C-83A1-F6EECF244321}">
                <p14:modId xmlns:p14="http://schemas.microsoft.com/office/powerpoint/2010/main" val="2598952481"/>
              </p:ext>
            </p:extLst>
          </p:nvPr>
        </p:nvGraphicFramePr>
        <p:xfrm>
          <a:off x="231774" y="956764"/>
          <a:ext cx="8793472" cy="5400040"/>
        </p:xfrm>
        <a:graphic>
          <a:graphicData uri="http://schemas.openxmlformats.org/drawingml/2006/table">
            <a:tbl>
              <a:tblPr firstRow="1" bandRow="1">
                <a:tableStyleId>{5C22544A-7EE6-4342-B048-85BDC9FD1C3A}</a:tableStyleId>
              </a:tblPr>
              <a:tblGrid>
                <a:gridCol w="2746095">
                  <a:extLst>
                    <a:ext uri="{9D8B030D-6E8A-4147-A177-3AD203B41FA5}">
                      <a16:colId xmlns:a16="http://schemas.microsoft.com/office/drawing/2014/main" val="3801570902"/>
                    </a:ext>
                  </a:extLst>
                </a:gridCol>
                <a:gridCol w="6047377">
                  <a:extLst>
                    <a:ext uri="{9D8B030D-6E8A-4147-A177-3AD203B41FA5}">
                      <a16:colId xmlns:a16="http://schemas.microsoft.com/office/drawing/2014/main" val="262798654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Personal Priority</a:t>
                      </a:r>
                    </a:p>
                  </a:txBody>
                  <a:tcPr/>
                </a:tc>
                <a:tc>
                  <a:txBody>
                    <a:bodyPr/>
                    <a:lstStyle/>
                    <a:p>
                      <a:pPr algn="ctr"/>
                      <a:r>
                        <a:rPr lang="en-US" sz="1800" dirty="0"/>
                        <a:t>My reason for choosing this personal priority</a:t>
                      </a:r>
                    </a:p>
                  </a:txBody>
                  <a:tcPr/>
                </a:tc>
                <a:extLst>
                  <a:ext uri="{0D108BD9-81ED-4DB2-BD59-A6C34878D82A}">
                    <a16:rowId xmlns:a16="http://schemas.microsoft.com/office/drawing/2014/main" val="2939675148"/>
                  </a:ext>
                </a:extLst>
              </a:tr>
              <a:tr h="370840">
                <a:tc>
                  <a:txBody>
                    <a:bodyPr/>
                    <a:lstStyle/>
                    <a:p>
                      <a:r>
                        <a:rPr lang="en-US" sz="2000" dirty="0"/>
                        <a:t>1. </a:t>
                      </a:r>
                    </a:p>
                    <a:p>
                      <a:endParaRPr lang="en-US" sz="2000" dirty="0"/>
                    </a:p>
                    <a:p>
                      <a:endParaRPr lang="en-US" sz="2000" dirty="0"/>
                    </a:p>
                  </a:txBody>
                  <a:tcPr/>
                </a:tc>
                <a:tc>
                  <a:txBody>
                    <a:bodyPr/>
                    <a:lstStyle/>
                    <a:p>
                      <a:endParaRPr lang="en-US" sz="2000" dirty="0"/>
                    </a:p>
                  </a:txBody>
                  <a:tcPr/>
                </a:tc>
                <a:extLst>
                  <a:ext uri="{0D108BD9-81ED-4DB2-BD59-A6C34878D82A}">
                    <a16:rowId xmlns:a16="http://schemas.microsoft.com/office/drawing/2014/main" val="2227699073"/>
                  </a:ext>
                </a:extLst>
              </a:tr>
              <a:tr h="370840">
                <a:tc>
                  <a:txBody>
                    <a:bodyPr/>
                    <a:lstStyle/>
                    <a:p>
                      <a:r>
                        <a:rPr lang="en-US" sz="2000" dirty="0"/>
                        <a:t>2.</a:t>
                      </a:r>
                    </a:p>
                    <a:p>
                      <a:endParaRPr lang="en-US" sz="2000" dirty="0"/>
                    </a:p>
                    <a:p>
                      <a:r>
                        <a:rPr lang="en-US" sz="2000" dirty="0"/>
                        <a:t> </a:t>
                      </a:r>
                    </a:p>
                  </a:txBody>
                  <a:tcPr/>
                </a:tc>
                <a:tc>
                  <a:txBody>
                    <a:bodyPr/>
                    <a:lstStyle/>
                    <a:p>
                      <a:endParaRPr lang="en-US" sz="2000" dirty="0"/>
                    </a:p>
                  </a:txBody>
                  <a:tcPr/>
                </a:tc>
                <a:extLst>
                  <a:ext uri="{0D108BD9-81ED-4DB2-BD59-A6C34878D82A}">
                    <a16:rowId xmlns:a16="http://schemas.microsoft.com/office/drawing/2014/main" val="3100136804"/>
                  </a:ext>
                </a:extLst>
              </a:tr>
              <a:tr h="370840">
                <a:tc>
                  <a:txBody>
                    <a:bodyPr/>
                    <a:lstStyle/>
                    <a:p>
                      <a:r>
                        <a:rPr lang="en-US" sz="2000" dirty="0"/>
                        <a:t>3. </a:t>
                      </a:r>
                    </a:p>
                    <a:p>
                      <a:endParaRPr lang="en-US" sz="2000" dirty="0"/>
                    </a:p>
                    <a:p>
                      <a:endParaRPr lang="en-US" sz="2000" dirty="0"/>
                    </a:p>
                  </a:txBody>
                  <a:tcPr/>
                </a:tc>
                <a:tc>
                  <a:txBody>
                    <a:bodyPr/>
                    <a:lstStyle/>
                    <a:p>
                      <a:endParaRPr lang="en-US" sz="2000" dirty="0"/>
                    </a:p>
                  </a:txBody>
                  <a:tcPr/>
                </a:tc>
                <a:extLst>
                  <a:ext uri="{0D108BD9-81ED-4DB2-BD59-A6C34878D82A}">
                    <a16:rowId xmlns:a16="http://schemas.microsoft.com/office/drawing/2014/main" val="1679113385"/>
                  </a:ext>
                </a:extLst>
              </a:tr>
              <a:tr h="370840">
                <a:tc>
                  <a:txBody>
                    <a:bodyPr/>
                    <a:lstStyle/>
                    <a:p>
                      <a:r>
                        <a:rPr lang="en-US" sz="2000" dirty="0"/>
                        <a:t>4. </a:t>
                      </a:r>
                    </a:p>
                    <a:p>
                      <a:endParaRPr lang="en-US" sz="2000" dirty="0"/>
                    </a:p>
                    <a:p>
                      <a:endParaRPr lang="en-US" sz="2000" dirty="0"/>
                    </a:p>
                  </a:txBody>
                  <a:tcPr/>
                </a:tc>
                <a:tc>
                  <a:txBody>
                    <a:bodyPr/>
                    <a:lstStyle/>
                    <a:p>
                      <a:endParaRPr lang="en-US" sz="2000" dirty="0"/>
                    </a:p>
                  </a:txBody>
                  <a:tcPr/>
                </a:tc>
                <a:extLst>
                  <a:ext uri="{0D108BD9-81ED-4DB2-BD59-A6C34878D82A}">
                    <a16:rowId xmlns:a16="http://schemas.microsoft.com/office/drawing/2014/main" val="803018997"/>
                  </a:ext>
                </a:extLst>
              </a:tr>
              <a:tr h="370840">
                <a:tc>
                  <a:txBody>
                    <a:bodyPr/>
                    <a:lstStyle/>
                    <a:p>
                      <a:r>
                        <a:rPr lang="en-US" sz="2000" dirty="0"/>
                        <a:t>5.</a:t>
                      </a:r>
                    </a:p>
                    <a:p>
                      <a:endParaRPr lang="en-US" sz="2000" dirty="0"/>
                    </a:p>
                    <a:p>
                      <a:endParaRPr lang="en-US" sz="2000" dirty="0"/>
                    </a:p>
                  </a:txBody>
                  <a:tcPr/>
                </a:tc>
                <a:tc>
                  <a:txBody>
                    <a:bodyPr/>
                    <a:lstStyle/>
                    <a:p>
                      <a:endParaRPr lang="en-US" sz="2000" dirty="0"/>
                    </a:p>
                  </a:txBody>
                  <a:tcPr/>
                </a:tc>
                <a:extLst>
                  <a:ext uri="{0D108BD9-81ED-4DB2-BD59-A6C34878D82A}">
                    <a16:rowId xmlns:a16="http://schemas.microsoft.com/office/drawing/2014/main" val="3415831294"/>
                  </a:ext>
                </a:extLst>
              </a:tr>
            </a:tbl>
          </a:graphicData>
        </a:graphic>
      </p:graphicFrame>
      <p:sp>
        <p:nvSpPr>
          <p:cNvPr id="6" name="TextBox 5">
            <a:extLst>
              <a:ext uri="{FF2B5EF4-FFF2-40B4-BE49-F238E27FC236}">
                <a16:creationId xmlns:a16="http://schemas.microsoft.com/office/drawing/2014/main" id="{F8282704-5CA7-4C89-B3A0-4C43EFF5069A}"/>
              </a:ext>
            </a:extLst>
          </p:cNvPr>
          <p:cNvSpPr txBox="1"/>
          <p:nvPr/>
        </p:nvSpPr>
        <p:spPr>
          <a:xfrm>
            <a:off x="9095448" y="1165908"/>
            <a:ext cx="3026421" cy="4201150"/>
          </a:xfrm>
          <a:prstGeom prst="rect">
            <a:avLst/>
          </a:prstGeom>
          <a:noFill/>
        </p:spPr>
        <p:txBody>
          <a:bodyPr wrap="square" rtlCol="0">
            <a:spAutoFit/>
          </a:bodyPr>
          <a:lstStyle/>
          <a:p>
            <a:pPr lvl="0">
              <a:defRPr/>
            </a:pPr>
            <a:r>
              <a:rPr lang="en-US" sz="2200" b="1" dirty="0">
                <a:solidFill>
                  <a:srgbClr val="F9AB3F"/>
                </a:solidFill>
              </a:rPr>
              <a:t>Part 1- THINK TIME: </a:t>
            </a:r>
          </a:p>
          <a:p>
            <a:pPr lvl="0">
              <a:defRPr/>
            </a:pPr>
            <a:endParaRPr lang="en-US" sz="1000" b="1" dirty="0"/>
          </a:p>
          <a:p>
            <a:pPr lvl="0">
              <a:defRPr/>
            </a:pPr>
            <a:r>
              <a:rPr lang="en-US" sz="1700" dirty="0"/>
              <a:t>We ALL have different priorities. </a:t>
            </a:r>
          </a:p>
          <a:p>
            <a:pPr lvl="0">
              <a:defRPr/>
            </a:pPr>
            <a:endParaRPr lang="en-US" sz="1000" dirty="0"/>
          </a:p>
          <a:p>
            <a:pPr lvl="0">
              <a:defRPr/>
            </a:pPr>
            <a:endParaRPr lang="en-US" sz="1000" dirty="0"/>
          </a:p>
          <a:p>
            <a:pPr marL="457200" lvl="0" indent="-457200">
              <a:buFont typeface="+mj-lt"/>
              <a:buAutoNum type="arabicPeriod"/>
              <a:defRPr/>
            </a:pPr>
            <a:r>
              <a:rPr lang="en-US" dirty="0"/>
              <a:t>What are your personal priorities for your student’s education? </a:t>
            </a:r>
          </a:p>
          <a:p>
            <a:pPr marL="457200" lvl="0" indent="-457200">
              <a:buFont typeface="+mj-lt"/>
              <a:buAutoNum type="arabicPeriod"/>
              <a:defRPr/>
            </a:pPr>
            <a:endParaRPr lang="en-US" dirty="0"/>
          </a:p>
          <a:p>
            <a:pPr marL="457200" lvl="0" indent="-457200">
              <a:buFont typeface="+mj-lt"/>
              <a:buAutoNum type="arabicPeriod"/>
              <a:defRPr/>
            </a:pPr>
            <a:r>
              <a:rPr lang="en-US" dirty="0"/>
              <a:t>List your priorities from 1 to 5, with one being of importance to you. </a:t>
            </a:r>
          </a:p>
          <a:p>
            <a:pPr marL="457200" lvl="0" indent="-457200">
              <a:buFont typeface="+mj-lt"/>
              <a:buAutoNum type="arabicPeriod"/>
              <a:defRPr/>
            </a:pPr>
            <a:endParaRPr lang="en-US" dirty="0"/>
          </a:p>
          <a:p>
            <a:pPr marL="457200" lvl="0" indent="-457200">
              <a:buFont typeface="+mj-lt"/>
              <a:buAutoNum type="arabicPeriod"/>
              <a:defRPr/>
            </a:pPr>
            <a:r>
              <a:rPr lang="en-US" dirty="0"/>
              <a:t>Then note “WHY” you chose it as your personal priority</a:t>
            </a:r>
          </a:p>
        </p:txBody>
      </p:sp>
      <p:sp>
        <p:nvSpPr>
          <p:cNvPr id="3" name="Rectangle 2">
            <a:extLst>
              <a:ext uri="{FF2B5EF4-FFF2-40B4-BE49-F238E27FC236}">
                <a16:creationId xmlns:a16="http://schemas.microsoft.com/office/drawing/2014/main" id="{2330231D-4CAA-4017-9E8B-9AA8CC398DC4}"/>
              </a:ext>
            </a:extLst>
          </p:cNvPr>
          <p:cNvSpPr/>
          <p:nvPr/>
        </p:nvSpPr>
        <p:spPr>
          <a:xfrm>
            <a:off x="2280526" y="6488668"/>
            <a:ext cx="5845062" cy="369332"/>
          </a:xfrm>
          <a:prstGeom prst="rect">
            <a:avLst/>
          </a:prstGeom>
        </p:spPr>
        <p:txBody>
          <a:bodyPr wrap="none">
            <a:spAutoFit/>
          </a:bodyPr>
          <a:lstStyle/>
          <a:p>
            <a:r>
              <a:rPr lang="en-US" dirty="0"/>
              <a:t>Google Form Link:  </a:t>
            </a:r>
            <a:r>
              <a:rPr lang="en-US" dirty="0">
                <a:hlinkClick r:id="rId3"/>
              </a:rPr>
              <a:t>https://forms.gle/UbrpzRTBFTSM5wbK9</a:t>
            </a:r>
            <a:endParaRPr lang="en-US" dirty="0"/>
          </a:p>
        </p:txBody>
      </p:sp>
    </p:spTree>
    <p:extLst>
      <p:ext uri="{BB962C8B-B14F-4D97-AF65-F5344CB8AC3E}">
        <p14:creationId xmlns:p14="http://schemas.microsoft.com/office/powerpoint/2010/main" val="1199333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FAE-249F-425B-8466-4BC69FA20EC9}"/>
              </a:ext>
            </a:extLst>
          </p:cNvPr>
          <p:cNvSpPr>
            <a:spLocks noGrp="1"/>
          </p:cNvSpPr>
          <p:nvPr>
            <p:ph type="title"/>
          </p:nvPr>
        </p:nvSpPr>
        <p:spPr/>
        <p:txBody>
          <a:bodyPr/>
          <a:lstStyle/>
          <a:p>
            <a:r>
              <a:rPr lang="en-US" dirty="0"/>
              <a:t>Notice and Wonder protocol</a:t>
            </a:r>
          </a:p>
        </p:txBody>
      </p:sp>
      <p:pic>
        <p:nvPicPr>
          <p:cNvPr id="4" name="Content Placeholder 3">
            <a:extLst>
              <a:ext uri="{FF2B5EF4-FFF2-40B4-BE49-F238E27FC236}">
                <a16:creationId xmlns:a16="http://schemas.microsoft.com/office/drawing/2014/main" id="{34E63706-09D1-442D-B6FD-A8BB7AA4ED67}"/>
              </a:ext>
            </a:extLst>
          </p:cNvPr>
          <p:cNvPicPr>
            <a:picLocks noGrp="1" noChangeAspect="1"/>
          </p:cNvPicPr>
          <p:nvPr>
            <p:ph idx="1"/>
          </p:nvPr>
        </p:nvPicPr>
        <p:blipFill>
          <a:blip r:embed="rId2"/>
          <a:stretch>
            <a:fillRect/>
          </a:stretch>
        </p:blipFill>
        <p:spPr>
          <a:xfrm>
            <a:off x="187539" y="1062639"/>
            <a:ext cx="6682599" cy="5002900"/>
          </a:xfrm>
          <a:prstGeom prst="rect">
            <a:avLst/>
          </a:prstGeom>
        </p:spPr>
      </p:pic>
      <p:sp>
        <p:nvSpPr>
          <p:cNvPr id="5" name="Rectangle 4">
            <a:extLst>
              <a:ext uri="{FF2B5EF4-FFF2-40B4-BE49-F238E27FC236}">
                <a16:creationId xmlns:a16="http://schemas.microsoft.com/office/drawing/2014/main" id="{459E72B1-B923-4624-AE2A-105BADE53F0A}"/>
              </a:ext>
            </a:extLst>
          </p:cNvPr>
          <p:cNvSpPr/>
          <p:nvPr/>
        </p:nvSpPr>
        <p:spPr>
          <a:xfrm>
            <a:off x="7153359" y="1397674"/>
            <a:ext cx="4851101" cy="3877985"/>
          </a:xfrm>
          <a:prstGeom prst="rect">
            <a:avLst/>
          </a:prstGeom>
        </p:spPr>
        <p:txBody>
          <a:bodyPr wrap="square">
            <a:spAutoFit/>
          </a:bodyPr>
          <a:lstStyle/>
          <a:p>
            <a:pPr algn="ctr"/>
            <a:r>
              <a:rPr lang="en-US" sz="2300" dirty="0">
                <a:solidFill>
                  <a:srgbClr val="13204B"/>
                </a:solidFill>
                <a:effectLst>
                  <a:outerShdw blurRad="38100" dist="38100" dir="2700000" algn="tl">
                    <a:srgbClr val="000000">
                      <a:alpha val="43137"/>
                    </a:srgbClr>
                  </a:outerShdw>
                </a:effectLst>
              </a:rPr>
              <a:t>23-24 LCAP Priorities (Major Themes)</a:t>
            </a:r>
          </a:p>
          <a:p>
            <a:pPr algn="ctr"/>
            <a:r>
              <a:rPr lang="en-US" sz="2300" dirty="0">
                <a:solidFill>
                  <a:srgbClr val="13204B"/>
                </a:solidFill>
                <a:effectLst>
                  <a:outerShdw blurRad="38100" dist="38100" dir="2700000" algn="tl">
                    <a:srgbClr val="000000">
                      <a:alpha val="43137"/>
                    </a:srgbClr>
                  </a:outerShdw>
                </a:effectLst>
              </a:rPr>
              <a:t>from Educational Partners</a:t>
            </a:r>
          </a:p>
          <a:p>
            <a:endParaRPr lang="en-US" sz="2000" dirty="0"/>
          </a:p>
          <a:p>
            <a:pPr marL="342900" indent="-342900">
              <a:buFont typeface="Wingdings" panose="05000000000000000000" pitchFamily="2" charset="2"/>
              <a:buChar char="q"/>
            </a:pPr>
            <a:r>
              <a:rPr lang="en-US" sz="2000" dirty="0"/>
              <a:t>Equity and inclusion practices</a:t>
            </a:r>
          </a:p>
          <a:p>
            <a:pPr marL="342900" indent="-342900">
              <a:buFont typeface="Wingdings" panose="05000000000000000000" pitchFamily="2" charset="2"/>
              <a:buChar char="q"/>
            </a:pPr>
            <a:r>
              <a:rPr lang="en-US" sz="2000" dirty="0"/>
              <a:t>Early literacy and development</a:t>
            </a:r>
          </a:p>
          <a:p>
            <a:pPr marL="342900" indent="-342900">
              <a:buFont typeface="Wingdings" panose="05000000000000000000" pitchFamily="2" charset="2"/>
              <a:buChar char="q"/>
            </a:pPr>
            <a:r>
              <a:rPr lang="en-US" sz="2000" dirty="0"/>
              <a:t>Academic program enhancements</a:t>
            </a:r>
          </a:p>
          <a:p>
            <a:pPr marL="342900" indent="-342900">
              <a:buFont typeface="Wingdings" panose="05000000000000000000" pitchFamily="2" charset="2"/>
              <a:buChar char="q"/>
            </a:pPr>
            <a:r>
              <a:rPr lang="en-US" sz="2000" dirty="0"/>
              <a:t>Accountability and data-driven decisions</a:t>
            </a:r>
          </a:p>
          <a:p>
            <a:pPr marL="342900" indent="-342900">
              <a:buFont typeface="Wingdings" panose="05000000000000000000" pitchFamily="2" charset="2"/>
              <a:buChar char="q"/>
            </a:pPr>
            <a:r>
              <a:rPr lang="en-US" sz="2000" dirty="0"/>
              <a:t>Parent and family engagement, communication, and outreach</a:t>
            </a:r>
          </a:p>
          <a:p>
            <a:pPr marL="342900" indent="-342900">
              <a:buFont typeface="Wingdings" panose="05000000000000000000" pitchFamily="2" charset="2"/>
              <a:buChar char="q"/>
            </a:pPr>
            <a:r>
              <a:rPr lang="en-US" sz="2000" dirty="0"/>
              <a:t>Student engagement, enrichment</a:t>
            </a:r>
          </a:p>
          <a:p>
            <a:pPr marL="342900" indent="-342900">
              <a:buFont typeface="Wingdings" panose="05000000000000000000" pitchFamily="2" charset="2"/>
              <a:buChar char="q"/>
            </a:pPr>
            <a:r>
              <a:rPr lang="en-US" sz="2000" dirty="0"/>
              <a:t>Recruitment and hiring of additional teachers and support staff</a:t>
            </a:r>
          </a:p>
        </p:txBody>
      </p:sp>
    </p:spTree>
    <p:extLst>
      <p:ext uri="{BB962C8B-B14F-4D97-AF65-F5344CB8AC3E}">
        <p14:creationId xmlns:p14="http://schemas.microsoft.com/office/powerpoint/2010/main" val="2740057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58AA-3508-42EC-B6A7-D095D484F2FE}"/>
              </a:ext>
            </a:extLst>
          </p:cNvPr>
          <p:cNvSpPr>
            <a:spLocks noGrp="1"/>
          </p:cNvSpPr>
          <p:nvPr>
            <p:ph type="title"/>
          </p:nvPr>
        </p:nvSpPr>
        <p:spPr/>
        <p:txBody>
          <a:bodyPr/>
          <a:lstStyle/>
          <a:p>
            <a:r>
              <a:rPr lang="en-US" dirty="0"/>
              <a:t>NOTICE AND WONDER PROTOCOL - BLANK</a:t>
            </a:r>
          </a:p>
        </p:txBody>
      </p:sp>
      <p:pic>
        <p:nvPicPr>
          <p:cNvPr id="4" name="Content Placeholder 3">
            <a:extLst>
              <a:ext uri="{FF2B5EF4-FFF2-40B4-BE49-F238E27FC236}">
                <a16:creationId xmlns:a16="http://schemas.microsoft.com/office/drawing/2014/main" id="{571807A8-F7CA-492B-99C4-D5DCB63CE133}"/>
              </a:ext>
            </a:extLst>
          </p:cNvPr>
          <p:cNvPicPr>
            <a:picLocks noGrp="1" noChangeAspect="1"/>
          </p:cNvPicPr>
          <p:nvPr>
            <p:ph idx="1"/>
          </p:nvPr>
        </p:nvPicPr>
        <p:blipFill>
          <a:blip r:embed="rId3"/>
          <a:stretch>
            <a:fillRect/>
          </a:stretch>
        </p:blipFill>
        <p:spPr>
          <a:xfrm>
            <a:off x="252273" y="988998"/>
            <a:ext cx="7240951" cy="5460260"/>
          </a:xfrm>
          <a:prstGeom prst="rect">
            <a:avLst/>
          </a:prstGeom>
        </p:spPr>
      </p:pic>
      <p:sp>
        <p:nvSpPr>
          <p:cNvPr id="5" name="Rectangle 4">
            <a:extLst>
              <a:ext uri="{FF2B5EF4-FFF2-40B4-BE49-F238E27FC236}">
                <a16:creationId xmlns:a16="http://schemas.microsoft.com/office/drawing/2014/main" id="{212569BC-4401-41F4-9953-DED083C3EDD3}"/>
              </a:ext>
            </a:extLst>
          </p:cNvPr>
          <p:cNvSpPr/>
          <p:nvPr/>
        </p:nvSpPr>
        <p:spPr>
          <a:xfrm>
            <a:off x="7768519" y="1524482"/>
            <a:ext cx="4082592" cy="3477875"/>
          </a:xfrm>
          <a:prstGeom prst="rect">
            <a:avLst/>
          </a:prstGeom>
        </p:spPr>
        <p:txBody>
          <a:bodyPr wrap="none">
            <a:spAutoFit/>
          </a:bodyPr>
          <a:lstStyle/>
          <a:p>
            <a:pPr algn="ctr"/>
            <a:r>
              <a:rPr lang="en-US" sz="3200" b="1" dirty="0"/>
              <a:t>Share Out – 3 Ways:</a:t>
            </a:r>
          </a:p>
          <a:p>
            <a:pPr algn="ctr"/>
            <a:endParaRPr lang="en-US" sz="3200" b="1" dirty="0"/>
          </a:p>
          <a:p>
            <a:pPr algn="ctr"/>
            <a:r>
              <a:rPr lang="en-US" sz="3200" b="1" dirty="0"/>
              <a:t>Chat Box</a:t>
            </a:r>
          </a:p>
          <a:p>
            <a:pPr algn="ctr"/>
            <a:endParaRPr lang="en-US" sz="1200" b="1" dirty="0"/>
          </a:p>
          <a:p>
            <a:pPr algn="ctr"/>
            <a:r>
              <a:rPr lang="en-US" sz="3200" b="1" dirty="0"/>
              <a:t>Verbal</a:t>
            </a:r>
          </a:p>
          <a:p>
            <a:pPr algn="ctr"/>
            <a:endParaRPr lang="en-US" sz="1200" b="1" dirty="0"/>
          </a:p>
          <a:p>
            <a:pPr algn="ctr"/>
            <a:r>
              <a:rPr lang="en-US" sz="3200" b="1" dirty="0"/>
              <a:t>Google Form</a:t>
            </a:r>
          </a:p>
          <a:p>
            <a:endParaRPr lang="en-US" dirty="0">
              <a:hlinkClick r:id="rId4"/>
            </a:endParaRPr>
          </a:p>
          <a:p>
            <a:r>
              <a:rPr lang="en-US" dirty="0">
                <a:hlinkClick r:id="rId4"/>
              </a:rPr>
              <a:t>https://forms.gle/VKbsri3TDXh5gNp3A</a:t>
            </a:r>
            <a:endParaRPr lang="en-US" dirty="0"/>
          </a:p>
        </p:txBody>
      </p:sp>
    </p:spTree>
    <p:extLst>
      <p:ext uri="{BB962C8B-B14F-4D97-AF65-F5344CB8AC3E}">
        <p14:creationId xmlns:p14="http://schemas.microsoft.com/office/powerpoint/2010/main" val="529254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ECFE-9EDF-4B85-87A1-ADDD7F45B3F9}"/>
              </a:ext>
            </a:extLst>
          </p:cNvPr>
          <p:cNvSpPr>
            <a:spLocks noGrp="1"/>
          </p:cNvSpPr>
          <p:nvPr>
            <p:ph type="title"/>
          </p:nvPr>
        </p:nvSpPr>
        <p:spPr/>
        <p:txBody>
          <a:bodyPr/>
          <a:lstStyle/>
          <a:p>
            <a:r>
              <a:rPr lang="en-US" dirty="0"/>
              <a:t>Next lcap engagement session</a:t>
            </a:r>
          </a:p>
        </p:txBody>
      </p:sp>
      <p:sp>
        <p:nvSpPr>
          <p:cNvPr id="3" name="Content Placeholder 2">
            <a:extLst>
              <a:ext uri="{FF2B5EF4-FFF2-40B4-BE49-F238E27FC236}">
                <a16:creationId xmlns:a16="http://schemas.microsoft.com/office/drawing/2014/main" id="{827520CF-C875-4431-9BFA-163E6B2A8EAB}"/>
              </a:ext>
            </a:extLst>
          </p:cNvPr>
          <p:cNvSpPr>
            <a:spLocks noGrp="1"/>
          </p:cNvSpPr>
          <p:nvPr>
            <p:ph idx="1"/>
          </p:nvPr>
        </p:nvSpPr>
        <p:spPr/>
        <p:txBody>
          <a:bodyPr>
            <a:normAutofit lnSpcReduction="10000"/>
          </a:bodyPr>
          <a:lstStyle/>
          <a:p>
            <a:r>
              <a:rPr lang="en-US" u="sng" dirty="0"/>
              <a:t>FOCUSED TOPIC</a:t>
            </a:r>
            <a:r>
              <a:rPr lang="en-US" dirty="0"/>
              <a:t>:</a:t>
            </a:r>
          </a:p>
          <a:p>
            <a:r>
              <a:rPr lang="en-US" dirty="0"/>
              <a:t>Data Analysis / District Areas of Need</a:t>
            </a:r>
          </a:p>
          <a:p>
            <a:endParaRPr lang="en-US" dirty="0"/>
          </a:p>
          <a:p>
            <a:r>
              <a:rPr lang="en-US" u="sng" dirty="0"/>
              <a:t>DATE</a:t>
            </a:r>
            <a:r>
              <a:rPr lang="en-US" dirty="0"/>
              <a:t>:</a:t>
            </a:r>
          </a:p>
          <a:p>
            <a:r>
              <a:rPr lang="en-US" dirty="0"/>
              <a:t>January 19, 2024</a:t>
            </a:r>
          </a:p>
          <a:p>
            <a:endParaRPr lang="en-US" dirty="0"/>
          </a:p>
          <a:p>
            <a:r>
              <a:rPr lang="en-US" u="sng" dirty="0"/>
              <a:t>TIME</a:t>
            </a:r>
            <a:r>
              <a:rPr lang="en-US" dirty="0"/>
              <a:t>:</a:t>
            </a:r>
          </a:p>
          <a:p>
            <a:r>
              <a:rPr lang="en-US" dirty="0"/>
              <a:t>9:00 a.m. – 10:30 a.m. – Zoom (</a:t>
            </a:r>
            <a:r>
              <a:rPr lang="en-US" dirty="0">
                <a:hlinkClick r:id="rId2"/>
              </a:rPr>
              <a:t>https://us06web.zoom.us/j/88016804412</a:t>
            </a:r>
            <a:r>
              <a:rPr lang="en-US" dirty="0"/>
              <a:t>)</a:t>
            </a:r>
          </a:p>
          <a:p>
            <a:r>
              <a:rPr lang="en-US" dirty="0"/>
              <a:t>5:30 p.m. – 7:00 p.m. – In Person @ Henry Elementary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8087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44CC-D012-4988-977B-9125FF718FB0}"/>
              </a:ext>
            </a:extLst>
          </p:cNvPr>
          <p:cNvSpPr>
            <a:spLocks noGrp="1"/>
          </p:cNvSpPr>
          <p:nvPr>
            <p:ph type="ctrTitle"/>
          </p:nvPr>
        </p:nvSpPr>
        <p:spPr>
          <a:xfrm>
            <a:off x="689972" y="3505554"/>
            <a:ext cx="9568050" cy="1508866"/>
          </a:xfrm>
        </p:spPr>
        <p:txBody>
          <a:bodyPr/>
          <a:lstStyle/>
          <a:p>
            <a:r>
              <a:rPr lang="en-US" sz="7000" dirty="0">
                <a:solidFill>
                  <a:srgbClr val="FF0000"/>
                </a:solidFill>
              </a:rPr>
              <a:t>Recording in session</a:t>
            </a:r>
          </a:p>
        </p:txBody>
      </p:sp>
    </p:spTree>
    <p:extLst>
      <p:ext uri="{BB962C8B-B14F-4D97-AF65-F5344CB8AC3E}">
        <p14:creationId xmlns:p14="http://schemas.microsoft.com/office/powerpoint/2010/main" val="3046981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F0D7-E2B5-8D48-E445-FD84DA22CC30}"/>
              </a:ext>
            </a:extLst>
          </p:cNvPr>
          <p:cNvSpPr>
            <a:spLocks noGrp="1"/>
          </p:cNvSpPr>
          <p:nvPr>
            <p:ph type="title"/>
          </p:nvPr>
        </p:nvSpPr>
        <p:spPr/>
        <p:txBody>
          <a:bodyPr/>
          <a:lstStyle/>
          <a:p>
            <a:r>
              <a:rPr lang="en-US" dirty="0"/>
              <a:t>LCAP Engagement in 2023-2024</a:t>
            </a:r>
          </a:p>
        </p:txBody>
      </p:sp>
      <p:sp>
        <p:nvSpPr>
          <p:cNvPr id="3" name="Content Placeholder 2">
            <a:extLst>
              <a:ext uri="{FF2B5EF4-FFF2-40B4-BE49-F238E27FC236}">
                <a16:creationId xmlns:a16="http://schemas.microsoft.com/office/drawing/2014/main" id="{FDFCA274-B337-89F6-79E8-4986C350F022}"/>
              </a:ext>
            </a:extLst>
          </p:cNvPr>
          <p:cNvSpPr>
            <a:spLocks noGrp="1"/>
          </p:cNvSpPr>
          <p:nvPr>
            <p:ph idx="1"/>
          </p:nvPr>
        </p:nvSpPr>
        <p:spPr>
          <a:xfrm>
            <a:off x="1446662" y="1684951"/>
            <a:ext cx="8993395" cy="4831197"/>
          </a:xfrm>
        </p:spPr>
        <p:txBody>
          <a:bodyPr>
            <a:normAutofit fontScale="92500" lnSpcReduction="20000"/>
          </a:bodyPr>
          <a:lstStyle/>
          <a:p>
            <a:r>
              <a:rPr lang="en-US" dirty="0"/>
              <a:t>11/28: Introduction: LCAP Fundamentals</a:t>
            </a:r>
          </a:p>
          <a:p>
            <a:r>
              <a:rPr lang="en-US" dirty="0"/>
              <a:t>12/04: Current District Priorities – 2023-2024 School Year</a:t>
            </a:r>
          </a:p>
          <a:p>
            <a:r>
              <a:rPr lang="en-US" dirty="0"/>
              <a:t>01/19: LCAP Mid-Year Update and Funding</a:t>
            </a:r>
          </a:p>
          <a:p>
            <a:r>
              <a:rPr lang="en-US" dirty="0"/>
              <a:t>02/09: Data Analysis / District Areas of Need</a:t>
            </a:r>
          </a:p>
          <a:p>
            <a:r>
              <a:rPr lang="en-US" dirty="0"/>
              <a:t>02/19: Budget Projections</a:t>
            </a:r>
          </a:p>
          <a:p>
            <a:r>
              <a:rPr lang="en-US" dirty="0"/>
              <a:t>03/05: Survey Results and Key Findings</a:t>
            </a:r>
          </a:p>
          <a:p>
            <a:r>
              <a:rPr lang="en-US" dirty="0"/>
              <a:t>03/08: Identified District Goals/Activities</a:t>
            </a:r>
          </a:p>
          <a:p>
            <a:endParaRPr lang="en-US" dirty="0"/>
          </a:p>
          <a:p>
            <a:r>
              <a:rPr lang="en-US" dirty="0"/>
              <a:t>* April 2024: Post Draft 2024-2027 LCAP</a:t>
            </a:r>
          </a:p>
          <a:p>
            <a:r>
              <a:rPr lang="en-US" dirty="0"/>
              <a:t>* May 2024: Public Hearing 2024-2027 LCAP</a:t>
            </a:r>
          </a:p>
          <a:p>
            <a:r>
              <a:rPr lang="en-US" dirty="0"/>
              <a:t>* June 2024: Board Adoption 2024-2027 LCAP</a:t>
            </a:r>
          </a:p>
        </p:txBody>
      </p:sp>
    </p:spTree>
    <p:extLst>
      <p:ext uri="{BB962C8B-B14F-4D97-AF65-F5344CB8AC3E}">
        <p14:creationId xmlns:p14="http://schemas.microsoft.com/office/powerpoint/2010/main" val="621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24EF-1A0B-A8D7-E40D-DB70CF86C69F}"/>
              </a:ext>
            </a:extLst>
          </p:cNvPr>
          <p:cNvSpPr>
            <a:spLocks noGrp="1"/>
          </p:cNvSpPr>
          <p:nvPr>
            <p:ph type="ctrTitle"/>
          </p:nvPr>
        </p:nvSpPr>
        <p:spPr>
          <a:xfrm>
            <a:off x="657545" y="3429000"/>
            <a:ext cx="8927088" cy="1508866"/>
          </a:xfrm>
        </p:spPr>
        <p:txBody>
          <a:bodyPr/>
          <a:lstStyle/>
          <a:p>
            <a:r>
              <a:rPr lang="en-US" dirty="0"/>
              <a:t>THANK YOU!</a:t>
            </a:r>
          </a:p>
        </p:txBody>
      </p:sp>
      <p:pic>
        <p:nvPicPr>
          <p:cNvPr id="13" name="Picture 12">
            <a:extLst>
              <a:ext uri="{FF2B5EF4-FFF2-40B4-BE49-F238E27FC236}">
                <a16:creationId xmlns:a16="http://schemas.microsoft.com/office/drawing/2014/main" id="{2DBCB68E-14CA-43ED-BC60-099D15D8D045}"/>
              </a:ext>
            </a:extLst>
          </p:cNvPr>
          <p:cNvPicPr>
            <a:picLocks noChangeAspect="1"/>
          </p:cNvPicPr>
          <p:nvPr/>
        </p:nvPicPr>
        <p:blipFill>
          <a:blip r:embed="rId3"/>
          <a:stretch>
            <a:fillRect/>
          </a:stretch>
        </p:blipFill>
        <p:spPr>
          <a:xfrm>
            <a:off x="7176998" y="742615"/>
            <a:ext cx="2940201" cy="4711942"/>
          </a:xfrm>
          <a:prstGeom prst="rect">
            <a:avLst/>
          </a:prstGeom>
        </p:spPr>
      </p:pic>
    </p:spTree>
    <p:extLst>
      <p:ext uri="{BB962C8B-B14F-4D97-AF65-F5344CB8AC3E}">
        <p14:creationId xmlns:p14="http://schemas.microsoft.com/office/powerpoint/2010/main" val="2289770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270A-83F8-4847-B3B2-FD98C49C9D2E}"/>
              </a:ext>
            </a:extLst>
          </p:cNvPr>
          <p:cNvSpPr>
            <a:spLocks noGrp="1"/>
          </p:cNvSpPr>
          <p:nvPr>
            <p:ph type="title"/>
          </p:nvPr>
        </p:nvSpPr>
        <p:spPr/>
        <p:txBody>
          <a:bodyPr/>
          <a:lstStyle/>
          <a:p>
            <a:r>
              <a:rPr lang="en-US" dirty="0"/>
              <a:t>WORD WALL ACTIVITY</a:t>
            </a:r>
          </a:p>
        </p:txBody>
      </p:sp>
      <p:sp>
        <p:nvSpPr>
          <p:cNvPr id="6" name="Content Placeholder 5">
            <a:extLst>
              <a:ext uri="{FF2B5EF4-FFF2-40B4-BE49-F238E27FC236}">
                <a16:creationId xmlns:a16="http://schemas.microsoft.com/office/drawing/2014/main" id="{A840AC0D-1C9C-443E-9954-7A767EC942F2}"/>
              </a:ext>
            </a:extLst>
          </p:cNvPr>
          <p:cNvSpPr>
            <a:spLocks noGrp="1"/>
          </p:cNvSpPr>
          <p:nvPr>
            <p:ph idx="1"/>
          </p:nvPr>
        </p:nvSpPr>
        <p:spPr>
          <a:xfrm>
            <a:off x="252274" y="1079900"/>
            <a:ext cx="11574768" cy="5429183"/>
          </a:xfrm>
        </p:spPr>
        <p:txBody>
          <a:bodyPr>
            <a:normAutofit/>
          </a:bodyPr>
          <a:lstStyle/>
          <a:p>
            <a:r>
              <a:rPr lang="en-US" sz="3200" dirty="0"/>
              <a:t>Did you know WORD WALLS are a common instructional strategy?</a:t>
            </a:r>
          </a:p>
          <a:p>
            <a:endParaRPr lang="en-US" sz="1000" dirty="0"/>
          </a:p>
          <a:p>
            <a:pPr marL="457200" indent="-457200">
              <a:buFont typeface="Arial" panose="020B0604020202020204" pitchFamily="34" charset="0"/>
              <a:buChar char="•"/>
            </a:pPr>
            <a:r>
              <a:rPr lang="en-US" sz="3400" b="1" dirty="0">
                <a:solidFill>
                  <a:srgbClr val="00B0F0"/>
                </a:solidFill>
              </a:rPr>
              <a:t>WORD WALLS</a:t>
            </a:r>
            <a:r>
              <a:rPr lang="en-US" sz="3400" dirty="0">
                <a:solidFill>
                  <a:srgbClr val="00B0F0"/>
                </a:solidFill>
              </a:rPr>
              <a:t> are used for “high frequency” words</a:t>
            </a:r>
          </a:p>
          <a:p>
            <a:pPr marL="457200" indent="-457200">
              <a:buFont typeface="Arial" panose="020B0604020202020204" pitchFamily="34" charset="0"/>
              <a:buChar char="•"/>
            </a:pPr>
            <a:r>
              <a:rPr lang="en-US" sz="3400" dirty="0">
                <a:solidFill>
                  <a:schemeClr val="accent6"/>
                </a:solidFill>
              </a:rPr>
              <a:t>Students can identify patterns and relationships in words.</a:t>
            </a:r>
          </a:p>
          <a:p>
            <a:pPr marL="457200" indent="-457200">
              <a:buFont typeface="Arial" panose="020B0604020202020204" pitchFamily="34" charset="0"/>
              <a:buChar char="•"/>
            </a:pPr>
            <a:r>
              <a:rPr lang="en-US" sz="3400" dirty="0">
                <a:solidFill>
                  <a:srgbClr val="00B0F0"/>
                </a:solidFill>
              </a:rPr>
              <a:t>WORD WALLS supporting building phonics, vocabulary, and spelling skills</a:t>
            </a:r>
          </a:p>
          <a:p>
            <a:pPr marL="457200" indent="-457200">
              <a:buFont typeface="Arial" panose="020B0604020202020204" pitchFamily="34" charset="0"/>
              <a:buChar char="•"/>
            </a:pPr>
            <a:r>
              <a:rPr lang="en-US" sz="3400" dirty="0">
                <a:solidFill>
                  <a:schemeClr val="accent6"/>
                </a:solidFill>
              </a:rPr>
              <a:t>Support for student during reading and writing activities</a:t>
            </a:r>
          </a:p>
          <a:p>
            <a:endParaRPr lang="en-US" dirty="0"/>
          </a:p>
          <a:p>
            <a:r>
              <a:rPr lang="en-US" sz="2400" dirty="0"/>
              <a:t>Check out this article on WORD WALLS:</a:t>
            </a:r>
            <a:endParaRPr lang="en-US" sz="700" dirty="0"/>
          </a:p>
          <a:p>
            <a:r>
              <a:rPr lang="en-US" sz="2200" dirty="0">
                <a:hlinkClick r:id="rId2"/>
              </a:rPr>
              <a:t>https://www.readingrockets.org/classroom/classroom-strategies/word-walls</a:t>
            </a:r>
            <a:endParaRPr lang="en-US" sz="2200" dirty="0"/>
          </a:p>
          <a:p>
            <a:endParaRPr lang="en-US" dirty="0"/>
          </a:p>
        </p:txBody>
      </p:sp>
    </p:spTree>
    <p:extLst>
      <p:ext uri="{BB962C8B-B14F-4D97-AF65-F5344CB8AC3E}">
        <p14:creationId xmlns:p14="http://schemas.microsoft.com/office/powerpoint/2010/main" val="275271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380009" y="1021278"/>
            <a:ext cx="11412187" cy="5265791"/>
          </a:xfrm>
        </p:spPr>
        <p:txBody>
          <a:bodyPr>
            <a:normAutofit/>
          </a:bodyPr>
          <a:lstStyle/>
          <a:p>
            <a:pPr algn="ctr"/>
            <a:r>
              <a:rPr lang="en-US" sz="3200" b="1" dirty="0"/>
              <a:t>Welcome / Opening</a:t>
            </a:r>
          </a:p>
          <a:p>
            <a:pPr algn="ctr"/>
            <a:r>
              <a:rPr lang="en-US" sz="3200" b="1" dirty="0"/>
              <a:t>Superintendent Dr. Michelle Rodriguez</a:t>
            </a:r>
          </a:p>
        </p:txBody>
      </p:sp>
      <p:pic>
        <p:nvPicPr>
          <p:cNvPr id="5" name="Picture 4">
            <a:extLst>
              <a:ext uri="{FF2B5EF4-FFF2-40B4-BE49-F238E27FC236}">
                <a16:creationId xmlns:a16="http://schemas.microsoft.com/office/drawing/2014/main" id="{54A883D9-1F07-4CF3-B8A7-3BC12AB7F5E4}"/>
              </a:ext>
            </a:extLst>
          </p:cNvPr>
          <p:cNvPicPr>
            <a:picLocks noChangeAspect="1"/>
          </p:cNvPicPr>
          <p:nvPr/>
        </p:nvPicPr>
        <p:blipFill>
          <a:blip r:embed="rId2"/>
          <a:stretch>
            <a:fillRect/>
          </a:stretch>
        </p:blipFill>
        <p:spPr>
          <a:xfrm>
            <a:off x="649353" y="2157698"/>
            <a:ext cx="5167808" cy="3464825"/>
          </a:xfrm>
          <a:prstGeom prst="rect">
            <a:avLst/>
          </a:prstGeom>
        </p:spPr>
      </p:pic>
      <p:pic>
        <p:nvPicPr>
          <p:cNvPr id="6" name="Picture 5">
            <a:extLst>
              <a:ext uri="{FF2B5EF4-FFF2-40B4-BE49-F238E27FC236}">
                <a16:creationId xmlns:a16="http://schemas.microsoft.com/office/drawing/2014/main" id="{473ED1B0-F925-45B6-A7CA-4B6514A9146F}"/>
              </a:ext>
            </a:extLst>
          </p:cNvPr>
          <p:cNvPicPr>
            <a:picLocks noChangeAspect="1"/>
          </p:cNvPicPr>
          <p:nvPr/>
        </p:nvPicPr>
        <p:blipFill>
          <a:blip r:embed="rId3"/>
          <a:stretch>
            <a:fillRect/>
          </a:stretch>
        </p:blipFill>
        <p:spPr>
          <a:xfrm>
            <a:off x="6240070" y="2174657"/>
            <a:ext cx="2699179" cy="3464825"/>
          </a:xfrm>
          <a:prstGeom prst="rect">
            <a:avLst/>
          </a:prstGeom>
        </p:spPr>
      </p:pic>
      <p:sp>
        <p:nvSpPr>
          <p:cNvPr id="7" name="Rectangle 6">
            <a:extLst>
              <a:ext uri="{FF2B5EF4-FFF2-40B4-BE49-F238E27FC236}">
                <a16:creationId xmlns:a16="http://schemas.microsoft.com/office/drawing/2014/main" id="{AAE70DED-609C-4F22-80F1-DA086374BADB}"/>
              </a:ext>
            </a:extLst>
          </p:cNvPr>
          <p:cNvSpPr/>
          <p:nvPr/>
        </p:nvSpPr>
        <p:spPr>
          <a:xfrm>
            <a:off x="9112812" y="2552690"/>
            <a:ext cx="2699179" cy="2893100"/>
          </a:xfrm>
          <a:prstGeom prst="rect">
            <a:avLst/>
          </a:prstGeom>
        </p:spPr>
        <p:txBody>
          <a:bodyPr wrap="square">
            <a:spAutoFit/>
          </a:bodyPr>
          <a:lstStyle/>
          <a:p>
            <a:r>
              <a:rPr lang="en-US" sz="1400" dirty="0"/>
              <a:t>English:</a:t>
            </a:r>
            <a:r>
              <a:rPr lang="en-US" sz="1400" dirty="0">
                <a:hlinkClick r:id="rId4"/>
              </a:rPr>
              <a:t> https://www.stocktonusd.net/cms/lib/CA01902791/Centricity/Domain/142/SUSD%20State%20of%20the%20District%202023%20-%20English.pdf</a:t>
            </a:r>
            <a:endParaRPr lang="en-US" sz="1400" dirty="0"/>
          </a:p>
          <a:p>
            <a:endParaRPr lang="en-US" sz="1400" dirty="0"/>
          </a:p>
          <a:p>
            <a:r>
              <a:rPr lang="en-US" sz="1400" dirty="0"/>
              <a:t>Spanish:</a:t>
            </a:r>
          </a:p>
          <a:p>
            <a:r>
              <a:rPr lang="en-US" sz="1400" dirty="0">
                <a:hlinkClick r:id="rId5"/>
              </a:rPr>
              <a:t>https://www.stocktonusd.net/cms/lib/CA01902791/Centricity/Domain/142/SUSD%20State%20of%20the%20District%202023%20-%20Spanish.pdf</a:t>
            </a:r>
            <a:endParaRPr lang="en-US" sz="1400" dirty="0"/>
          </a:p>
        </p:txBody>
      </p:sp>
      <p:sp>
        <p:nvSpPr>
          <p:cNvPr id="8" name="Rectangle 7">
            <a:extLst>
              <a:ext uri="{FF2B5EF4-FFF2-40B4-BE49-F238E27FC236}">
                <a16:creationId xmlns:a16="http://schemas.microsoft.com/office/drawing/2014/main" id="{6852699D-49E9-45CE-AA60-7A93E6E0FCF0}"/>
              </a:ext>
            </a:extLst>
          </p:cNvPr>
          <p:cNvSpPr/>
          <p:nvPr/>
        </p:nvSpPr>
        <p:spPr>
          <a:xfrm>
            <a:off x="1234184" y="5836722"/>
            <a:ext cx="3998146" cy="369332"/>
          </a:xfrm>
          <a:prstGeom prst="rect">
            <a:avLst/>
          </a:prstGeom>
        </p:spPr>
        <p:txBody>
          <a:bodyPr wrap="none">
            <a:spAutoFit/>
          </a:bodyPr>
          <a:lstStyle/>
          <a:p>
            <a:r>
              <a:rPr lang="en-US" dirty="0">
                <a:hlinkClick r:id="rId6"/>
              </a:rPr>
              <a:t>https://www.stocktonusd.net/Page/17757</a:t>
            </a:r>
            <a:endParaRPr lang="en-US" dirty="0"/>
          </a:p>
        </p:txBody>
      </p:sp>
    </p:spTree>
    <p:extLst>
      <p:ext uri="{BB962C8B-B14F-4D97-AF65-F5344CB8AC3E}">
        <p14:creationId xmlns:p14="http://schemas.microsoft.com/office/powerpoint/2010/main" val="373206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380009" y="1021278"/>
            <a:ext cx="11412187" cy="5428074"/>
          </a:xfrm>
        </p:spPr>
        <p:txBody>
          <a:bodyPr>
            <a:normAutofit/>
          </a:bodyPr>
          <a:lstStyle/>
          <a:p>
            <a:pPr algn="ctr"/>
            <a:r>
              <a:rPr lang="en-US" sz="3200" b="1" dirty="0"/>
              <a:t>Current District Priorities – 2023-2024 School Year (SY)</a:t>
            </a:r>
          </a:p>
          <a:p>
            <a:pPr algn="ctr"/>
            <a:endParaRPr lang="en-US" sz="1300" b="1" dirty="0"/>
          </a:p>
          <a:p>
            <a:r>
              <a:rPr lang="en-US" sz="3200" dirty="0"/>
              <a:t>Topics:</a:t>
            </a:r>
          </a:p>
          <a:p>
            <a:pPr marL="457200" indent="-457200">
              <a:buFont typeface="Wingdings" panose="05000000000000000000" pitchFamily="2" charset="2"/>
              <a:buChar char="q"/>
            </a:pPr>
            <a:r>
              <a:rPr lang="en-US" sz="3200" dirty="0"/>
              <a:t>LCAP Engagement In 2023-2024</a:t>
            </a:r>
          </a:p>
          <a:p>
            <a:pPr marL="457200" indent="-457200">
              <a:buFont typeface="Wingdings" panose="05000000000000000000" pitchFamily="2" charset="2"/>
              <a:buChar char="q"/>
            </a:pPr>
            <a:r>
              <a:rPr lang="en-US" sz="3200" dirty="0"/>
              <a:t>LCAP and SUSD Guiding Principles</a:t>
            </a:r>
          </a:p>
          <a:p>
            <a:pPr marL="457200" indent="-457200">
              <a:buFont typeface="Wingdings" panose="05000000000000000000" pitchFamily="2" charset="2"/>
              <a:buChar char="q"/>
            </a:pPr>
            <a:r>
              <a:rPr lang="en-US" sz="3200" dirty="0"/>
              <a:t>Prior Engagement Session Recap</a:t>
            </a:r>
          </a:p>
          <a:p>
            <a:pPr marL="457200" indent="-457200">
              <a:buFont typeface="Wingdings" panose="05000000000000000000" pitchFamily="2" charset="2"/>
              <a:buChar char="q"/>
            </a:pPr>
            <a:r>
              <a:rPr lang="en-US" sz="3200" dirty="0"/>
              <a:t>Opportunities to Build Trust Through Authentic Engagement</a:t>
            </a:r>
          </a:p>
          <a:p>
            <a:pPr marL="457200" indent="-457200">
              <a:buFont typeface="Wingdings" panose="05000000000000000000" pitchFamily="2" charset="2"/>
              <a:buChar char="q"/>
            </a:pPr>
            <a:r>
              <a:rPr lang="en-US" sz="3200" dirty="0"/>
              <a:t>2023 – 2024 Priority Recommendations</a:t>
            </a:r>
          </a:p>
          <a:p>
            <a:pPr marL="457200" indent="-457200">
              <a:buFont typeface="Wingdings" panose="05000000000000000000" pitchFamily="2" charset="2"/>
              <a:buChar char="q"/>
            </a:pPr>
            <a:r>
              <a:rPr lang="en-US" sz="3200" dirty="0"/>
              <a:t>Connecting Priorities</a:t>
            </a:r>
          </a:p>
          <a:p>
            <a:pPr marL="457200" indent="-457200">
              <a:buFont typeface="Wingdings" panose="05000000000000000000" pitchFamily="2" charset="2"/>
              <a:buChar char="q"/>
            </a:pPr>
            <a:r>
              <a:rPr lang="en-US" sz="3200" dirty="0"/>
              <a:t>Next LCAP Engagement Session</a:t>
            </a:r>
          </a:p>
        </p:txBody>
      </p:sp>
    </p:spTree>
    <p:extLst>
      <p:ext uri="{BB962C8B-B14F-4D97-AF65-F5344CB8AC3E}">
        <p14:creationId xmlns:p14="http://schemas.microsoft.com/office/powerpoint/2010/main" val="128702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F0D7-E2B5-8D48-E445-FD84DA22CC30}"/>
              </a:ext>
            </a:extLst>
          </p:cNvPr>
          <p:cNvSpPr>
            <a:spLocks noGrp="1"/>
          </p:cNvSpPr>
          <p:nvPr>
            <p:ph type="title"/>
          </p:nvPr>
        </p:nvSpPr>
        <p:spPr/>
        <p:txBody>
          <a:bodyPr/>
          <a:lstStyle/>
          <a:p>
            <a:r>
              <a:rPr lang="en-US" dirty="0"/>
              <a:t>LCAP Engagement in 2023-2024</a:t>
            </a:r>
          </a:p>
        </p:txBody>
      </p:sp>
      <p:sp>
        <p:nvSpPr>
          <p:cNvPr id="3" name="Content Placeholder 2">
            <a:extLst>
              <a:ext uri="{FF2B5EF4-FFF2-40B4-BE49-F238E27FC236}">
                <a16:creationId xmlns:a16="http://schemas.microsoft.com/office/drawing/2014/main" id="{FDFCA274-B337-89F6-79E8-4986C350F022}"/>
              </a:ext>
            </a:extLst>
          </p:cNvPr>
          <p:cNvSpPr>
            <a:spLocks noGrp="1"/>
          </p:cNvSpPr>
          <p:nvPr>
            <p:ph idx="1"/>
          </p:nvPr>
        </p:nvSpPr>
        <p:spPr>
          <a:xfrm>
            <a:off x="1446662" y="1684951"/>
            <a:ext cx="10340330" cy="4831197"/>
          </a:xfrm>
        </p:spPr>
        <p:txBody>
          <a:bodyPr>
            <a:normAutofit fontScale="85000" lnSpcReduction="10000"/>
          </a:bodyPr>
          <a:lstStyle/>
          <a:p>
            <a:r>
              <a:rPr lang="en-US" dirty="0"/>
              <a:t>11/28: Introduction: LCAP Fundamentals</a:t>
            </a:r>
          </a:p>
          <a:p>
            <a:r>
              <a:rPr lang="en-US" sz="4000" dirty="0">
                <a:solidFill>
                  <a:srgbClr val="FF0000"/>
                </a:solidFill>
              </a:rPr>
              <a:t>12/04: Current District Priorities – 2023-2024 School Year</a:t>
            </a:r>
          </a:p>
          <a:p>
            <a:r>
              <a:rPr lang="en-US" dirty="0"/>
              <a:t>01/19: LCAP Mid-Year Update and Funding</a:t>
            </a:r>
          </a:p>
          <a:p>
            <a:r>
              <a:rPr lang="en-US" dirty="0"/>
              <a:t>02/09: Data Analysis / District Areas of Need</a:t>
            </a:r>
          </a:p>
          <a:p>
            <a:r>
              <a:rPr lang="en-US" dirty="0"/>
              <a:t>02/19: Budget Projections</a:t>
            </a:r>
          </a:p>
          <a:p>
            <a:r>
              <a:rPr lang="en-US" dirty="0"/>
              <a:t>03/05: Survey Results and Key Findings</a:t>
            </a:r>
          </a:p>
          <a:p>
            <a:r>
              <a:rPr lang="en-US" dirty="0"/>
              <a:t>03/08: Identified District Goals/Activities</a:t>
            </a:r>
          </a:p>
          <a:p>
            <a:endParaRPr lang="en-US" dirty="0"/>
          </a:p>
          <a:p>
            <a:r>
              <a:rPr lang="en-US" dirty="0"/>
              <a:t>* April 2024: Post Draft 2024-2027 LCAP</a:t>
            </a:r>
          </a:p>
          <a:p>
            <a:r>
              <a:rPr lang="en-US" dirty="0"/>
              <a:t>* May 2024: Public Hearing 2024-2027 LCAP</a:t>
            </a:r>
          </a:p>
          <a:p>
            <a:r>
              <a:rPr lang="en-US" dirty="0"/>
              <a:t>* June 2024: Board Adoption 2024-2027 LCAP</a:t>
            </a:r>
          </a:p>
        </p:txBody>
      </p:sp>
    </p:spTree>
    <p:extLst>
      <p:ext uri="{BB962C8B-B14F-4D97-AF65-F5344CB8AC3E}">
        <p14:creationId xmlns:p14="http://schemas.microsoft.com/office/powerpoint/2010/main" val="356129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7D6D-DECF-4926-94F7-3B0845C7C1F7}"/>
              </a:ext>
            </a:extLst>
          </p:cNvPr>
          <p:cNvSpPr>
            <a:spLocks noGrp="1"/>
          </p:cNvSpPr>
          <p:nvPr>
            <p:ph type="title"/>
          </p:nvPr>
        </p:nvSpPr>
        <p:spPr/>
        <p:txBody>
          <a:bodyPr/>
          <a:lstStyle/>
          <a:p>
            <a:r>
              <a:rPr lang="en-US" dirty="0"/>
              <a:t>LCAP and SUSD Guiding principles</a:t>
            </a:r>
          </a:p>
        </p:txBody>
      </p:sp>
      <p:sp>
        <p:nvSpPr>
          <p:cNvPr id="6" name="Rectangle 5">
            <a:extLst>
              <a:ext uri="{FF2B5EF4-FFF2-40B4-BE49-F238E27FC236}">
                <a16:creationId xmlns:a16="http://schemas.microsoft.com/office/drawing/2014/main" id="{C3BFC8F2-F5CC-47EA-AFE1-FC956822BACB}"/>
              </a:ext>
            </a:extLst>
          </p:cNvPr>
          <p:cNvSpPr/>
          <p:nvPr/>
        </p:nvSpPr>
        <p:spPr>
          <a:xfrm>
            <a:off x="3155576" y="1806298"/>
            <a:ext cx="5880847" cy="3631763"/>
          </a:xfrm>
          <a:prstGeom prst="rect">
            <a:avLst/>
          </a:prstGeom>
        </p:spPr>
        <p:txBody>
          <a:bodyPr wrap="square">
            <a:spAutoFit/>
          </a:bodyPr>
          <a:lstStyle/>
          <a:p>
            <a:pPr algn="ctr"/>
            <a:r>
              <a:rPr lang="en-US" sz="4600" dirty="0">
                <a:solidFill>
                  <a:srgbClr val="F9AB3F"/>
                </a:solidFill>
              </a:rPr>
              <a:t>IMPROVING </a:t>
            </a:r>
          </a:p>
          <a:p>
            <a:pPr algn="ctr"/>
            <a:endParaRPr lang="en-US" sz="4600" dirty="0">
              <a:solidFill>
                <a:srgbClr val="F9AB3F"/>
              </a:solidFill>
            </a:endParaRPr>
          </a:p>
          <a:p>
            <a:pPr algn="ctr"/>
            <a:r>
              <a:rPr lang="en-US" sz="4600" dirty="0">
                <a:solidFill>
                  <a:srgbClr val="F9AB3F"/>
                </a:solidFill>
              </a:rPr>
              <a:t>STUDENT </a:t>
            </a:r>
          </a:p>
          <a:p>
            <a:pPr algn="ctr"/>
            <a:endParaRPr lang="en-US" sz="4600" dirty="0">
              <a:solidFill>
                <a:srgbClr val="F9AB3F"/>
              </a:solidFill>
            </a:endParaRPr>
          </a:p>
          <a:p>
            <a:pPr algn="ctr"/>
            <a:r>
              <a:rPr lang="en-US" sz="4600" dirty="0">
                <a:solidFill>
                  <a:srgbClr val="F9AB3F"/>
                </a:solidFill>
              </a:rPr>
              <a:t>OUTCOMES</a:t>
            </a:r>
          </a:p>
        </p:txBody>
      </p:sp>
    </p:spTree>
    <p:extLst>
      <p:ext uri="{BB962C8B-B14F-4D97-AF65-F5344CB8AC3E}">
        <p14:creationId xmlns:p14="http://schemas.microsoft.com/office/powerpoint/2010/main" val="303341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LCAP Guiding Principles</a:t>
            </a:r>
          </a:p>
        </p:txBody>
      </p:sp>
      <p:pic>
        <p:nvPicPr>
          <p:cNvPr id="6" name="Content Placeholder 5">
            <a:extLst>
              <a:ext uri="{FF2B5EF4-FFF2-40B4-BE49-F238E27FC236}">
                <a16:creationId xmlns:a16="http://schemas.microsoft.com/office/drawing/2014/main" id="{2260921A-4444-474A-8BCD-67E51EC78771}"/>
              </a:ext>
            </a:extLst>
          </p:cNvPr>
          <p:cNvPicPr>
            <a:picLocks noGrp="1" noChangeAspect="1"/>
          </p:cNvPicPr>
          <p:nvPr>
            <p:ph idx="1"/>
          </p:nvPr>
        </p:nvPicPr>
        <p:blipFill>
          <a:blip r:embed="rId2"/>
          <a:stretch>
            <a:fillRect/>
          </a:stretch>
        </p:blipFill>
        <p:spPr>
          <a:xfrm>
            <a:off x="220606" y="1122340"/>
            <a:ext cx="9045715" cy="5135956"/>
          </a:xfrm>
          <a:prstGeom prst="rect">
            <a:avLst/>
          </a:prstGeom>
        </p:spPr>
      </p:pic>
      <p:sp>
        <p:nvSpPr>
          <p:cNvPr id="7" name="TextBox 6">
            <a:extLst>
              <a:ext uri="{FF2B5EF4-FFF2-40B4-BE49-F238E27FC236}">
                <a16:creationId xmlns:a16="http://schemas.microsoft.com/office/drawing/2014/main" id="{FAC0F606-2788-499D-9FEB-E061542BA9FC}"/>
              </a:ext>
            </a:extLst>
          </p:cNvPr>
          <p:cNvSpPr txBox="1"/>
          <p:nvPr/>
        </p:nvSpPr>
        <p:spPr>
          <a:xfrm>
            <a:off x="9378653" y="1320689"/>
            <a:ext cx="2601763" cy="4278094"/>
          </a:xfrm>
          <a:prstGeom prst="rect">
            <a:avLst/>
          </a:prstGeom>
          <a:noFill/>
        </p:spPr>
        <p:txBody>
          <a:bodyPr wrap="square" rtlCol="0">
            <a:spAutoFit/>
          </a:bodyPr>
          <a:lstStyle/>
          <a:p>
            <a:r>
              <a:rPr lang="en-US" dirty="0">
                <a:solidFill>
                  <a:srgbClr val="B0C97C"/>
                </a:solidFill>
              </a:rPr>
              <a:t>Transparency in SUSD</a:t>
            </a:r>
          </a:p>
          <a:p>
            <a:r>
              <a:rPr lang="en-US" dirty="0"/>
              <a:t>Inclusive communication and information to support decisions.</a:t>
            </a:r>
          </a:p>
          <a:p>
            <a:endParaRPr lang="en-US" sz="1000" dirty="0"/>
          </a:p>
          <a:p>
            <a:r>
              <a:rPr lang="en-US" dirty="0">
                <a:solidFill>
                  <a:srgbClr val="71BED2"/>
                </a:solidFill>
              </a:rPr>
              <a:t>Equity in SUSD</a:t>
            </a:r>
          </a:p>
          <a:p>
            <a:r>
              <a:rPr lang="en-US" dirty="0"/>
              <a:t>Supporting students not on what is fair or equal, but equitable.</a:t>
            </a:r>
          </a:p>
          <a:p>
            <a:endParaRPr lang="en-US" sz="1000" dirty="0"/>
          </a:p>
          <a:p>
            <a:r>
              <a:rPr lang="en-US" dirty="0">
                <a:solidFill>
                  <a:srgbClr val="749CCB"/>
                </a:solidFill>
              </a:rPr>
              <a:t>Subsidiarity in SUSD</a:t>
            </a:r>
          </a:p>
          <a:p>
            <a:r>
              <a:rPr lang="en-US" dirty="0"/>
              <a:t>Lowest level of decision-making, which is based on data and identified needs with input from educational partners.</a:t>
            </a:r>
          </a:p>
        </p:txBody>
      </p:sp>
    </p:spTree>
    <p:extLst>
      <p:ext uri="{BB962C8B-B14F-4D97-AF65-F5344CB8AC3E}">
        <p14:creationId xmlns:p14="http://schemas.microsoft.com/office/powerpoint/2010/main" val="42503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JOY, TRUST, and Belief: Pillars of Success for SUSD</a:t>
            </a:r>
          </a:p>
        </p:txBody>
      </p:sp>
      <p:pic>
        <p:nvPicPr>
          <p:cNvPr id="4" name="Online Media 3">
            <a:hlinkClick r:id="" action="ppaction://media"/>
            <a:extLst>
              <a:ext uri="{FF2B5EF4-FFF2-40B4-BE49-F238E27FC236}">
                <a16:creationId xmlns:a16="http://schemas.microsoft.com/office/drawing/2014/main" id="{A4F63817-01E1-4861-B96E-252F0DFD4F58}"/>
              </a:ext>
            </a:extLst>
          </p:cNvPr>
          <p:cNvPicPr>
            <a:picLocks noGrp="1" noRot="1" noChangeAspect="1"/>
          </p:cNvPicPr>
          <p:nvPr>
            <p:ph idx="1"/>
            <a:videoFile r:link="rId1"/>
          </p:nvPr>
        </p:nvPicPr>
        <p:blipFill>
          <a:blip r:embed="rId3"/>
          <a:stretch>
            <a:fillRect/>
          </a:stretch>
        </p:blipFill>
        <p:spPr>
          <a:xfrm>
            <a:off x="252274" y="1167560"/>
            <a:ext cx="8712411" cy="4900731"/>
          </a:xfrm>
          <a:prstGeom prst="rect">
            <a:avLst/>
          </a:prstGeom>
        </p:spPr>
      </p:pic>
      <p:sp>
        <p:nvSpPr>
          <p:cNvPr id="5" name="Rectangle 4">
            <a:extLst>
              <a:ext uri="{FF2B5EF4-FFF2-40B4-BE49-F238E27FC236}">
                <a16:creationId xmlns:a16="http://schemas.microsoft.com/office/drawing/2014/main" id="{E712BC5E-E193-4D7E-AAD0-81D25E409DF2}"/>
              </a:ext>
            </a:extLst>
          </p:cNvPr>
          <p:cNvSpPr/>
          <p:nvPr/>
        </p:nvSpPr>
        <p:spPr>
          <a:xfrm>
            <a:off x="1815278" y="6130038"/>
            <a:ext cx="5586401" cy="369332"/>
          </a:xfrm>
          <a:prstGeom prst="rect">
            <a:avLst/>
          </a:prstGeom>
        </p:spPr>
        <p:txBody>
          <a:bodyPr wrap="none">
            <a:spAutoFit/>
          </a:bodyPr>
          <a:lstStyle/>
          <a:p>
            <a:r>
              <a:rPr lang="en-US" dirty="0">
                <a:hlinkClick r:id="rId4"/>
              </a:rPr>
              <a:t>https://youtu.be/XKgMskwgHog?si=oyddC_MLMpyR2w29</a:t>
            </a:r>
            <a:endParaRPr lang="en-US" dirty="0"/>
          </a:p>
        </p:txBody>
      </p:sp>
      <p:sp>
        <p:nvSpPr>
          <p:cNvPr id="7" name="TextBox 6">
            <a:extLst>
              <a:ext uri="{FF2B5EF4-FFF2-40B4-BE49-F238E27FC236}">
                <a16:creationId xmlns:a16="http://schemas.microsoft.com/office/drawing/2014/main" id="{F8F92478-4928-486E-B4E1-2142F6F57AC0}"/>
              </a:ext>
            </a:extLst>
          </p:cNvPr>
          <p:cNvSpPr txBox="1"/>
          <p:nvPr/>
        </p:nvSpPr>
        <p:spPr>
          <a:xfrm>
            <a:off x="8964685" y="1805682"/>
            <a:ext cx="3015731" cy="2862322"/>
          </a:xfrm>
          <a:prstGeom prst="rect">
            <a:avLst/>
          </a:prstGeom>
          <a:noFill/>
        </p:spPr>
        <p:txBody>
          <a:bodyPr wrap="square" rtlCol="0">
            <a:spAutoFit/>
          </a:bodyPr>
          <a:lstStyle/>
          <a:p>
            <a:pPr algn="ctr"/>
            <a:r>
              <a:rPr lang="en-US" sz="3600" dirty="0">
                <a:solidFill>
                  <a:srgbClr val="17285D"/>
                </a:solidFill>
                <a:latin typeface="Bahnschrift SemiLight Condensed" panose="020B0502040204020203" pitchFamily="34" charset="0"/>
              </a:rPr>
              <a:t>1 interaction</a:t>
            </a:r>
          </a:p>
          <a:p>
            <a:pPr algn="ctr"/>
            <a:endParaRPr lang="en-US" sz="3600" dirty="0">
              <a:latin typeface="Bahnschrift SemiLight Condensed" panose="020B0502040204020203" pitchFamily="34" charset="0"/>
            </a:endParaRPr>
          </a:p>
          <a:p>
            <a:pPr algn="ctr"/>
            <a:r>
              <a:rPr lang="en-US" sz="3600" dirty="0">
                <a:solidFill>
                  <a:srgbClr val="F9AB3F"/>
                </a:solidFill>
                <a:latin typeface="Bahnschrift SemiLight Condensed" panose="020B0502040204020203" pitchFamily="34" charset="0"/>
              </a:rPr>
              <a:t>1 decision</a:t>
            </a:r>
          </a:p>
          <a:p>
            <a:pPr algn="ctr"/>
            <a:endParaRPr lang="en-US" sz="3600" dirty="0">
              <a:latin typeface="Bahnschrift SemiLight Condensed" panose="020B0502040204020203" pitchFamily="34" charset="0"/>
            </a:endParaRPr>
          </a:p>
          <a:p>
            <a:pPr algn="ctr"/>
            <a:r>
              <a:rPr lang="en-US" sz="3600" dirty="0">
                <a:solidFill>
                  <a:srgbClr val="13204B"/>
                </a:solidFill>
                <a:latin typeface="Bahnschrift SemiLight Condensed" panose="020B0502040204020203" pitchFamily="34" charset="0"/>
              </a:rPr>
              <a:t>1 day at a time</a:t>
            </a:r>
          </a:p>
        </p:txBody>
      </p:sp>
    </p:spTree>
    <p:extLst>
      <p:ext uri="{BB962C8B-B14F-4D97-AF65-F5344CB8AC3E}">
        <p14:creationId xmlns:p14="http://schemas.microsoft.com/office/powerpoint/2010/main" val="349388983"/>
      </p:ext>
    </p:extLst>
  </p:cSld>
  <p:clrMapOvr>
    <a:masterClrMapping/>
  </p:clrMapOvr>
</p:sld>
</file>

<file path=ppt/theme/theme1.xml><?xml version="1.0" encoding="utf-8"?>
<a:theme xmlns:a="http://schemas.openxmlformats.org/drawingml/2006/main" name="Office Theme">
  <a:themeElements>
    <a:clrScheme name="SUSD Colors">
      <a:dk1>
        <a:sysClr val="windowText" lastClr="000000"/>
      </a:dk1>
      <a:lt1>
        <a:sysClr val="window" lastClr="FFFFFF"/>
      </a:lt1>
      <a:dk2>
        <a:srgbClr val="44546A"/>
      </a:dk2>
      <a:lt2>
        <a:srgbClr val="E7E6E6"/>
      </a:lt2>
      <a:accent1>
        <a:srgbClr val="13204B"/>
      </a:accent1>
      <a:accent2>
        <a:srgbClr val="F2A63B"/>
      </a:accent2>
      <a:accent3>
        <a:srgbClr val="36AFCE"/>
      </a:accent3>
      <a:accent4>
        <a:srgbClr val="1D6FA9"/>
      </a:accent4>
      <a:accent5>
        <a:srgbClr val="B74919"/>
      </a:accent5>
      <a:accent6>
        <a:srgbClr val="F2A63B"/>
      </a:accent6>
      <a:hlink>
        <a:srgbClr val="6DAA2D"/>
      </a:hlink>
      <a:folHlink>
        <a:srgbClr val="5975D4"/>
      </a:folHlink>
    </a:clrScheme>
    <a:fontScheme name="ASR Windows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4105b32-b6b5-4d11-80b7-c3c443fe403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267024337D4748BBB418824DAF373A" ma:contentTypeVersion="17" ma:contentTypeDescription="Create a new document." ma:contentTypeScope="" ma:versionID="56356d95f4adccecd1887539c0fea463">
  <xsd:schema xmlns:xsd="http://www.w3.org/2001/XMLSchema" xmlns:xs="http://www.w3.org/2001/XMLSchema" xmlns:p="http://schemas.microsoft.com/office/2006/metadata/properties" xmlns:ns3="64105b32-b6b5-4d11-80b7-c3c443fe403e" xmlns:ns4="71950d95-cf39-4492-b5d7-7a2ed8c0f75e" targetNamespace="http://schemas.microsoft.com/office/2006/metadata/properties" ma:root="true" ma:fieldsID="a201eb7011055bed22ccc3cbfc683086" ns3:_="" ns4:_="">
    <xsd:import namespace="64105b32-b6b5-4d11-80b7-c3c443fe403e"/>
    <xsd:import namespace="71950d95-cf39-4492-b5d7-7a2ed8c0f75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Locatio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05b32-b6b5-4d11-80b7-c3c443fe40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950d95-cf39-4492-b5d7-7a2ed8c0f75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1458DC-4568-4FFB-9665-028E673AF353}">
  <ds:schemaRefs>
    <ds:schemaRef ds:uri="http://schemas.microsoft.com/sharepoint/v3/contenttype/forms"/>
  </ds:schemaRefs>
</ds:datastoreItem>
</file>

<file path=customXml/itemProps2.xml><?xml version="1.0" encoding="utf-8"?>
<ds:datastoreItem xmlns:ds="http://schemas.openxmlformats.org/officeDocument/2006/customXml" ds:itemID="{599ABCE3-2339-4F07-A960-C774150F68EA}">
  <ds:schemaRefs>
    <ds:schemaRef ds:uri="http://schemas.openxmlformats.org/package/2006/metadata/core-properties"/>
    <ds:schemaRef ds:uri="http://www.w3.org/XML/1998/namespace"/>
    <ds:schemaRef ds:uri="http://schemas.microsoft.com/office/2006/metadata/properties"/>
    <ds:schemaRef ds:uri="http://purl.org/dc/terms/"/>
    <ds:schemaRef ds:uri="http://purl.org/dc/dcmitype/"/>
    <ds:schemaRef ds:uri="64105b32-b6b5-4d11-80b7-c3c443fe403e"/>
    <ds:schemaRef ds:uri="http://schemas.microsoft.com/office/2006/documentManagement/types"/>
    <ds:schemaRef ds:uri="http://purl.org/dc/elements/1.1/"/>
    <ds:schemaRef ds:uri="http://schemas.microsoft.com/office/infopath/2007/PartnerControls"/>
    <ds:schemaRef ds:uri="71950d95-cf39-4492-b5d7-7a2ed8c0f75e"/>
  </ds:schemaRefs>
</ds:datastoreItem>
</file>

<file path=customXml/itemProps3.xml><?xml version="1.0" encoding="utf-8"?>
<ds:datastoreItem xmlns:ds="http://schemas.openxmlformats.org/officeDocument/2006/customXml" ds:itemID="{7DD7C60B-B31E-42EA-A642-B6FC1B777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105b32-b6b5-4d11-80b7-c3c443fe403e"/>
    <ds:schemaRef ds:uri="71950d95-cf39-4492-b5d7-7a2ed8c0f7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3803</TotalTime>
  <Words>1975</Words>
  <Application>Microsoft Office PowerPoint</Application>
  <PresentationFormat>Widescreen</PresentationFormat>
  <Paragraphs>372</Paragraphs>
  <Slides>32</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Bahnschrift SemiLight Condensed</vt:lpstr>
      <vt:lpstr>Calibri</vt:lpstr>
      <vt:lpstr>Calibri Light</vt:lpstr>
      <vt:lpstr>Gill Sans MT</vt:lpstr>
      <vt:lpstr>Wingdings</vt:lpstr>
      <vt:lpstr>Office Theme</vt:lpstr>
      <vt:lpstr>Recording in session</vt:lpstr>
      <vt:lpstr>Current district priorities  2023-2024 School Year (sy)</vt:lpstr>
      <vt:lpstr>Recording in session</vt:lpstr>
      <vt:lpstr>Welcome</vt:lpstr>
      <vt:lpstr>AGENDA</vt:lpstr>
      <vt:lpstr>LCAP Engagement in 2023-2024</vt:lpstr>
      <vt:lpstr>LCAP and SUSD Guiding principles</vt:lpstr>
      <vt:lpstr>LCAP Guiding Principles</vt:lpstr>
      <vt:lpstr>JOY, TRUST, and Belief: Pillars of Success for SUSD</vt:lpstr>
      <vt:lpstr>Think time – Question 1</vt:lpstr>
      <vt:lpstr>Think time – Question 2</vt:lpstr>
      <vt:lpstr>Prior engagement session recap</vt:lpstr>
      <vt:lpstr>Introduction: LCAP fundamentals</vt:lpstr>
      <vt:lpstr>Opportunities to build trust  Through Authentic Engagement</vt:lpstr>
      <vt:lpstr>Building family and community engagement</vt:lpstr>
      <vt:lpstr>Co-creating family and community engagement</vt:lpstr>
      <vt:lpstr>School level engagement policy</vt:lpstr>
      <vt:lpstr>School – parent COMPACT</vt:lpstr>
      <vt:lpstr>2023-2024 priority recommendations</vt:lpstr>
      <vt:lpstr>Priority #1 – Quality Assurance</vt:lpstr>
      <vt:lpstr>Priority #2 – HIGH EXPECTATIONS</vt:lpstr>
      <vt:lpstr>PRIORITY #3 – CONTINUOUS IMPROVEMENT</vt:lpstr>
      <vt:lpstr>PRIORITY #4 – community trust</vt:lpstr>
      <vt:lpstr>Connecting priorities</vt:lpstr>
      <vt:lpstr>Interactive activity – word wall</vt:lpstr>
      <vt:lpstr>Interactive activity – word wall - Blank</vt:lpstr>
      <vt:lpstr>Notice and Wonder protocol</vt:lpstr>
      <vt:lpstr>NOTICE AND WONDER PROTOCOL - BLANK</vt:lpstr>
      <vt:lpstr>Next lcap engagement session</vt:lpstr>
      <vt:lpstr>LCAP Engagement in 2023-2024</vt:lpstr>
      <vt:lpstr>THANK YOU!</vt:lpstr>
      <vt:lpstr>WORD WALL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Norton</dc:creator>
  <cp:lastModifiedBy>Tiffany Ashworth</cp:lastModifiedBy>
  <cp:revision>134</cp:revision>
  <cp:lastPrinted>2023-12-04T19:58:01Z</cp:lastPrinted>
  <dcterms:created xsi:type="dcterms:W3CDTF">2021-05-05T15:08:26Z</dcterms:created>
  <dcterms:modified xsi:type="dcterms:W3CDTF">2023-12-08T02:36:52Z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0x0101006A267024337D4748BBB418824DAF373A</vt:lpwstr>
  </property>
</Properties>
</file>